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77" r:id="rId4"/>
    <p:sldId id="279" r:id="rId5"/>
    <p:sldId id="258" r:id="rId6"/>
    <p:sldId id="259" r:id="rId7"/>
    <p:sldId id="263" r:id="rId8"/>
    <p:sldId id="276" r:id="rId9"/>
    <p:sldId id="262" r:id="rId10"/>
    <p:sldId id="296" r:id="rId11"/>
    <p:sldId id="295" r:id="rId12"/>
    <p:sldId id="271" r:id="rId13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FF"/>
    <a:srgbClr val="53B9FF"/>
    <a:srgbClr val="0065FF"/>
    <a:srgbClr val="2389FF"/>
    <a:srgbClr val="4EB4FF"/>
    <a:srgbClr val="157BFF"/>
    <a:srgbClr val="FF8A1D"/>
    <a:srgbClr val="FF8F6B"/>
    <a:srgbClr val="FF5F07"/>
    <a:srgbClr val="ED6C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93" autoAdjust="0"/>
    <p:restoredTop sz="95568" autoAdjust="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6AE49-06E6-4B9C-94BC-70400E059FD4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715E6-17D3-406F-BD4D-C832A8DC739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715E6-17D3-406F-BD4D-C832A8DC7395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E3A11-EE7B-4E8D-BB62-4B844E0800E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image" Target="../media/image5.png"/><Relationship Id="rId3" Type="http://schemas.openxmlformats.org/officeDocument/2006/relationships/tags" Target="../tags/tag5.xml"/><Relationship Id="rId21" Type="http://schemas.openxmlformats.org/officeDocument/2006/relationships/image" Target="../media/image8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image" Target="../media/image4.png"/><Relationship Id="rId2" Type="http://schemas.openxmlformats.org/officeDocument/2006/relationships/tags" Target="../tags/tag4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slideLayout" Target="../slideLayouts/slideLayout13.xml"/><Relationship Id="rId23" Type="http://schemas.openxmlformats.org/officeDocument/2006/relationships/image" Target="../media/image10.png"/><Relationship Id="rId10" Type="http://schemas.openxmlformats.org/officeDocument/2006/relationships/tags" Target="../tags/tag12.xml"/><Relationship Id="rId19" Type="http://schemas.openxmlformats.org/officeDocument/2006/relationships/image" Target="../media/image6.png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13" Type="http://schemas.openxmlformats.org/officeDocument/2006/relationships/image" Target="../media/image6.png"/><Relationship Id="rId3" Type="http://schemas.openxmlformats.org/officeDocument/2006/relationships/tags" Target="../tags/tag19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3.png"/><Relationship Id="rId17" Type="http://schemas.openxmlformats.org/officeDocument/2006/relationships/image" Target="../media/image17.png"/><Relationship Id="rId2" Type="http://schemas.openxmlformats.org/officeDocument/2006/relationships/tags" Target="../tags/tag18.xml"/><Relationship Id="rId16" Type="http://schemas.openxmlformats.org/officeDocument/2006/relationships/image" Target="../media/image16.png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12.png"/><Relationship Id="rId5" Type="http://schemas.openxmlformats.org/officeDocument/2006/relationships/tags" Target="../tags/tag21.xml"/><Relationship Id="rId15" Type="http://schemas.openxmlformats.org/officeDocument/2006/relationships/image" Target="../media/image15.png"/><Relationship Id="rId10" Type="http://schemas.openxmlformats.org/officeDocument/2006/relationships/image" Target="../media/image11.png"/><Relationship Id="rId4" Type="http://schemas.openxmlformats.org/officeDocument/2006/relationships/tags" Target="../tags/tag20.xml"/><Relationship Id="rId9" Type="http://schemas.openxmlformats.org/officeDocument/2006/relationships/image" Target="../media/image3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6.png"/><Relationship Id="rId3" Type="http://schemas.openxmlformats.org/officeDocument/2006/relationships/tags" Target="../tags/tag25.xml"/><Relationship Id="rId7" Type="http://schemas.openxmlformats.org/officeDocument/2006/relationships/image" Target="../media/image11.png"/><Relationship Id="rId12" Type="http://schemas.openxmlformats.org/officeDocument/2006/relationships/image" Target="../media/image13.png"/><Relationship Id="rId17" Type="http://schemas.openxmlformats.org/officeDocument/2006/relationships/image" Target="../media/image24.png"/><Relationship Id="rId2" Type="http://schemas.openxmlformats.org/officeDocument/2006/relationships/tags" Target="../tags/tag24.xml"/><Relationship Id="rId16" Type="http://schemas.openxmlformats.org/officeDocument/2006/relationships/image" Target="../media/image23.png"/><Relationship Id="rId1" Type="http://schemas.openxmlformats.org/officeDocument/2006/relationships/tags" Target="../tags/tag23.xml"/><Relationship Id="rId6" Type="http://schemas.openxmlformats.org/officeDocument/2006/relationships/image" Target="../media/image3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tags" Target="../tags/tag26.xml"/><Relationship Id="rId9" Type="http://schemas.openxmlformats.org/officeDocument/2006/relationships/image" Target="../media/image18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6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6.png"/><Relationship Id="rId5" Type="http://schemas.openxmlformats.org/officeDocument/2006/relationships/image" Target="../media/image25.png"/><Relationship Id="rId4" Type="http://schemas.openxmlformats.org/officeDocument/2006/relationships/image" Target="../media/image3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13" Type="http://schemas.openxmlformats.org/officeDocument/2006/relationships/tags" Target="../tags/tag41.xml"/><Relationship Id="rId18" Type="http://schemas.openxmlformats.org/officeDocument/2006/relationships/image" Target="../media/image29.png"/><Relationship Id="rId3" Type="http://schemas.openxmlformats.org/officeDocument/2006/relationships/tags" Target="../tags/tag31.xml"/><Relationship Id="rId21" Type="http://schemas.openxmlformats.org/officeDocument/2006/relationships/image" Target="../media/image32.png"/><Relationship Id="rId7" Type="http://schemas.openxmlformats.org/officeDocument/2006/relationships/tags" Target="../tags/tag35.xml"/><Relationship Id="rId12" Type="http://schemas.openxmlformats.org/officeDocument/2006/relationships/tags" Target="../tags/tag40.xml"/><Relationship Id="rId17" Type="http://schemas.openxmlformats.org/officeDocument/2006/relationships/image" Target="../media/image6.png"/><Relationship Id="rId2" Type="http://schemas.openxmlformats.org/officeDocument/2006/relationships/tags" Target="../tags/tag30.xml"/><Relationship Id="rId16" Type="http://schemas.openxmlformats.org/officeDocument/2006/relationships/image" Target="../media/image25.png"/><Relationship Id="rId20" Type="http://schemas.openxmlformats.org/officeDocument/2006/relationships/image" Target="../media/image31.png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tags" Target="../tags/tag39.xml"/><Relationship Id="rId5" Type="http://schemas.openxmlformats.org/officeDocument/2006/relationships/tags" Target="../tags/tag33.xml"/><Relationship Id="rId15" Type="http://schemas.openxmlformats.org/officeDocument/2006/relationships/image" Target="../media/image3.png"/><Relationship Id="rId23" Type="http://schemas.openxmlformats.org/officeDocument/2006/relationships/image" Target="../media/image7.png"/><Relationship Id="rId10" Type="http://schemas.openxmlformats.org/officeDocument/2006/relationships/tags" Target="../tags/tag38.xml"/><Relationship Id="rId19" Type="http://schemas.openxmlformats.org/officeDocument/2006/relationships/image" Target="../media/image30.png"/><Relationship Id="rId4" Type="http://schemas.openxmlformats.org/officeDocument/2006/relationships/tags" Target="../tags/tag32.xml"/><Relationship Id="rId9" Type="http://schemas.openxmlformats.org/officeDocument/2006/relationships/tags" Target="../tags/tag37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pn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7.emf"/><Relationship Id="rId3" Type="http://schemas.openxmlformats.org/officeDocument/2006/relationships/tags" Target="../tags/tag45.xml"/><Relationship Id="rId7" Type="http://schemas.openxmlformats.org/officeDocument/2006/relationships/image" Target="../media/image38.png"/><Relationship Id="rId12" Type="http://schemas.openxmlformats.org/officeDocument/2006/relationships/oleObject" Target="../embeddings/oleObject1.bin"/><Relationship Id="rId2" Type="http://schemas.openxmlformats.org/officeDocument/2006/relationships/tags" Target="../tags/tag4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0.png"/><Relationship Id="rId4" Type="http://schemas.openxmlformats.org/officeDocument/2006/relationships/tags" Target="../tags/tag46.xml"/><Relationship Id="rId9" Type="http://schemas.openxmlformats.org/officeDocument/2006/relationships/image" Target="../media/image39.png"/><Relationship Id="rId1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54.xml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45.png"/><Relationship Id="rId3" Type="http://schemas.openxmlformats.org/officeDocument/2006/relationships/tags" Target="../tags/tag49.xml"/><Relationship Id="rId7" Type="http://schemas.openxmlformats.org/officeDocument/2006/relationships/tags" Target="../tags/tag53.xml"/><Relationship Id="rId12" Type="http://schemas.openxmlformats.org/officeDocument/2006/relationships/tags" Target="../tags/tag58.xml"/><Relationship Id="rId17" Type="http://schemas.openxmlformats.org/officeDocument/2006/relationships/image" Target="../media/image44.png"/><Relationship Id="rId2" Type="http://schemas.openxmlformats.org/officeDocument/2006/relationships/tags" Target="../tags/tag48.xml"/><Relationship Id="rId16" Type="http://schemas.openxmlformats.org/officeDocument/2006/relationships/image" Target="../media/image43.png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11" Type="http://schemas.openxmlformats.org/officeDocument/2006/relationships/tags" Target="../tags/tag57.xml"/><Relationship Id="rId5" Type="http://schemas.openxmlformats.org/officeDocument/2006/relationships/tags" Target="../tags/tag51.xml"/><Relationship Id="rId15" Type="http://schemas.openxmlformats.org/officeDocument/2006/relationships/image" Target="../media/image6.png"/><Relationship Id="rId10" Type="http://schemas.openxmlformats.org/officeDocument/2006/relationships/tags" Target="../tags/tag56.xml"/><Relationship Id="rId19" Type="http://schemas.openxmlformats.org/officeDocument/2006/relationships/image" Target="../media/image46.png"/><Relationship Id="rId4" Type="http://schemas.openxmlformats.org/officeDocument/2006/relationships/tags" Target="../tags/tag50.xml"/><Relationship Id="rId9" Type="http://schemas.openxmlformats.org/officeDocument/2006/relationships/tags" Target="../tags/tag55.xml"/><Relationship Id="rId1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image" Target="../media/image43.png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image" Target="../media/image6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image" Target="../media/image3.png"/><Relationship Id="rId5" Type="http://schemas.openxmlformats.org/officeDocument/2006/relationships/tags" Target="../tags/tag63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62.xml"/><Relationship Id="rId9" Type="http://schemas.openxmlformats.org/officeDocument/2006/relationships/tags" Target="../tags/tag67.xml"/><Relationship Id="rId1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51.png"/><Relationship Id="rId3" Type="http://schemas.openxmlformats.org/officeDocument/2006/relationships/tags" Target="../tags/tag70.xml"/><Relationship Id="rId7" Type="http://schemas.openxmlformats.org/officeDocument/2006/relationships/image" Target="../media/image3.png"/><Relationship Id="rId12" Type="http://schemas.openxmlformats.org/officeDocument/2006/relationships/image" Target="../media/image50.png"/><Relationship Id="rId17" Type="http://schemas.openxmlformats.org/officeDocument/2006/relationships/image" Target="../media/image54.png"/><Relationship Id="rId2" Type="http://schemas.openxmlformats.org/officeDocument/2006/relationships/tags" Target="../tags/tag69.xml"/><Relationship Id="rId16" Type="http://schemas.openxmlformats.org/officeDocument/2006/relationships/image" Target="../media/image53.png"/><Relationship Id="rId1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49.png"/><Relationship Id="rId5" Type="http://schemas.openxmlformats.org/officeDocument/2006/relationships/tags" Target="../tags/tag72.xml"/><Relationship Id="rId15" Type="http://schemas.openxmlformats.org/officeDocument/2006/relationships/image" Target="../media/image52.png"/><Relationship Id="rId10" Type="http://schemas.openxmlformats.org/officeDocument/2006/relationships/image" Target="../media/image48.png"/><Relationship Id="rId4" Type="http://schemas.openxmlformats.org/officeDocument/2006/relationships/tags" Target="../tags/tag71.xml"/><Relationship Id="rId9" Type="http://schemas.openxmlformats.org/officeDocument/2006/relationships/image" Target="../media/image47.png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bg2">
            <a:extLst>
              <a:ext uri="{FF2B5EF4-FFF2-40B4-BE49-F238E27FC236}">
                <a16:creationId xmlns:a16="http://schemas.microsoft.com/office/drawing/2014/main" id="{3CAC1E18-0BEF-4AE2-AA57-01A2A540682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184910" y="3244850"/>
            <a:ext cx="98831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「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制作演示文稿</a:t>
            </a:r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」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时，只需六个步骤，轻松解决</a:t>
            </a:r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「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视觉化表达</a:t>
            </a:r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」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的问题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84910" y="5533588"/>
            <a:ext cx="4316730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dirty="0">
                <a:solidFill>
                  <a:schemeClr val="bg1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https://www.edrawmax.cn/ppt/</a:t>
            </a:r>
            <a:r>
              <a:rPr lang="en-US" altLang="zh-CN" sz="1400" dirty="0">
                <a:solidFill>
                  <a:schemeClr val="bg1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?channel=addin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84910" y="1016635"/>
            <a:ext cx="90354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5200" b="1" dirty="0">
                <a:solidFill>
                  <a:schemeClr val="bg1"/>
                </a:solidFill>
                <a:latin typeface="Microsoft YaHei Bold" panose="020B0703020204020201" charset="-122"/>
                <a:ea typeface="Microsoft YaHei Bold" panose="020B0703020204020201" charset="-122"/>
                <a:sym typeface="+mn-ea"/>
              </a:rPr>
              <a:t>欢迎使用</a:t>
            </a: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184909" y="2070735"/>
            <a:ext cx="90354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5200" b="1" dirty="0">
                <a:solidFill>
                  <a:schemeClr val="bg1"/>
                </a:solidFill>
                <a:latin typeface="Microsoft YaHei Bold" panose="020B0703020204020201" charset="-122"/>
                <a:ea typeface="Microsoft YaHei Bold" panose="020B0703020204020201" charset="-122"/>
                <a:cs typeface="Microsoft YaHei Bold" panose="020B0703020204020201" charset="-122"/>
                <a:sym typeface="+mn-ea"/>
              </a:rPr>
              <a:t>亿图图示</a:t>
            </a:r>
            <a:r>
              <a:rPr lang="en-US" altLang="zh-CN" sz="5200" b="1" dirty="0">
                <a:solidFill>
                  <a:schemeClr val="bg1"/>
                </a:solidFill>
                <a:latin typeface="Microsoft YaHei Bold" panose="020B0703020204020201" charset="-122"/>
                <a:ea typeface="Microsoft YaHei Bold" panose="020B0703020204020201" charset="-122"/>
                <a:cs typeface="Microsoft YaHei Bold" panose="020B0703020204020201" charset="-122"/>
                <a:sym typeface="+mn-ea"/>
              </a:rPr>
              <a:t>PPT</a:t>
            </a:r>
            <a:r>
              <a:rPr lang="zh-CN" altLang="en-US" sz="5200" b="1" dirty="0">
                <a:solidFill>
                  <a:schemeClr val="bg1"/>
                </a:solidFill>
                <a:latin typeface="Microsoft YaHei Bold" panose="020B0703020204020201" charset="-122"/>
                <a:ea typeface="Microsoft YaHei Bold" panose="020B0703020204020201" charset="-122"/>
                <a:cs typeface="Microsoft YaHei Bold" panose="020B0703020204020201" charset="-122"/>
                <a:sym typeface="+mn-ea"/>
              </a:rPr>
              <a:t>插件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150" y="4055849"/>
            <a:ext cx="3204990" cy="86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bg1">
            <a:extLst>
              <a:ext uri="{FF2B5EF4-FFF2-40B4-BE49-F238E27FC236}">
                <a16:creationId xmlns:a16="http://schemas.microsoft.com/office/drawing/2014/main" id="{1A46C722-B6AF-4F3A-8D60-829B473E4C52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email"/>
          <a:stretch>
            <a:fillRect/>
          </a:stretch>
        </p:blipFill>
        <p:spPr>
          <a:xfrm>
            <a:off x="6343268" y="1776808"/>
            <a:ext cx="4804582" cy="4172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701408" cy="5328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18" name="文本框 17"/>
            <p:cNvSpPr txBox="1"/>
            <p:nvPr>
              <p:custDataLst>
                <p:tags r:id="rId13"/>
              </p:custDataLst>
            </p:nvPr>
          </p:nvSpPr>
          <p:spPr>
            <a:xfrm>
              <a:off x="1645" y="1037"/>
              <a:ext cx="143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步骤一：下载、安装、后续更新</a:t>
              </a:r>
            </a:p>
          </p:txBody>
        </p:sp>
        <p:pic>
          <p:nvPicPr>
            <p:cNvPr id="19" name="图片 18" descr="Subtract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6713220" y="2452370"/>
            <a:ext cx="4119880" cy="1057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插件会跟随亿图图示</a:t>
            </a:r>
            <a:r>
              <a:rPr lang="en-US" altLang="zh-CN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Windows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版本一起迭代更新，后续，当您安装了更新的</a:t>
            </a:r>
            <a:r>
              <a:rPr lang="en-US" altLang="zh-CN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Windows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版本，启动</a:t>
            </a:r>
            <a:r>
              <a:rPr lang="en-US" altLang="zh-CN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PowerPoint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或</a:t>
            </a:r>
            <a:r>
              <a:rPr lang="en-US" altLang="zh-CN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WPS PPT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时，也会自动启动最新版本的插件。</a:t>
            </a:r>
            <a:endParaRPr lang="en-US" sz="1100" dirty="0"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</a:endParaRPr>
          </a:p>
          <a:p>
            <a:pPr>
              <a:lnSpc>
                <a:spcPct val="150000"/>
              </a:lnSpc>
            </a:pPr>
            <a:endParaRPr lang="en-US" sz="1000" dirty="0"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</a:endParaRPr>
          </a:p>
        </p:txBody>
      </p:sp>
      <p:grpSp>
        <p:nvGrpSpPr>
          <p:cNvPr id="8" name="组合 7"/>
          <p:cNvGrpSpPr/>
          <p:nvPr>
            <p:custDataLst>
              <p:tags r:id="rId3"/>
            </p:custDataLst>
          </p:nvPr>
        </p:nvGrpSpPr>
        <p:grpSpPr>
          <a:xfrm>
            <a:off x="6644640" y="2054860"/>
            <a:ext cx="1259205" cy="337185"/>
            <a:chOff x="2254" y="3386"/>
            <a:chExt cx="1983" cy="531"/>
          </a:xfrm>
        </p:grpSpPr>
        <p:sp>
          <p:nvSpPr>
            <p:cNvPr id="9" name="文本框 8"/>
            <p:cNvSpPr txBox="1"/>
            <p:nvPr>
              <p:custDataLst>
                <p:tags r:id="rId11"/>
              </p:custDataLst>
            </p:nvPr>
          </p:nvSpPr>
          <p:spPr>
            <a:xfrm>
              <a:off x="2362" y="3386"/>
              <a:ext cx="1875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后续更新</a:t>
              </a:r>
            </a:p>
          </p:txBody>
        </p:sp>
        <p:pic>
          <p:nvPicPr>
            <p:cNvPr id="10" name="图片 9" descr="000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2254" y="3414"/>
              <a:ext cx="120" cy="475"/>
            </a:xfrm>
            <a:prstGeom prst="rect">
              <a:avLst/>
            </a:prstGeom>
          </p:spPr>
        </p:pic>
      </p:grpSp>
      <p:pic>
        <p:nvPicPr>
          <p:cNvPr id="28" name="图片 2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965" y="3407410"/>
            <a:ext cx="4255770" cy="27419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email"/>
          <a:stretch>
            <a:fillRect/>
          </a:stretch>
        </p:blipFill>
        <p:spPr>
          <a:xfrm>
            <a:off x="1043343" y="1776808"/>
            <a:ext cx="4751958" cy="4170601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1320165" y="2452370"/>
            <a:ext cx="4213860" cy="1106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在下载页：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https://www.edrawmax.cn/ppt/?channel=addin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下载包含插件的亿图图示</a:t>
            </a:r>
            <a:r>
              <a:rPr lang="en-US" altLang="zh-CN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Windows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版本安装包，并根据指引完成安装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（从亿图图示</a:t>
            </a:r>
            <a:r>
              <a:rPr lang="en-US" altLang="zh-CN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Windows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版本首页点击跳转至</a:t>
            </a:r>
            <a:r>
              <a:rPr lang="en-US" altLang="zh-CN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PPT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的用户，可以跳过此步骤，无需重复下载安装）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。</a:t>
            </a:r>
          </a:p>
        </p:txBody>
      </p:sp>
      <p:grpSp>
        <p:nvGrpSpPr>
          <p:cNvPr id="11" name="组合 10"/>
          <p:cNvGrpSpPr/>
          <p:nvPr>
            <p:custDataLst>
              <p:tags r:id="rId7"/>
            </p:custDataLst>
          </p:nvPr>
        </p:nvGrpSpPr>
        <p:grpSpPr>
          <a:xfrm>
            <a:off x="1431290" y="2054860"/>
            <a:ext cx="1259205" cy="337185"/>
            <a:chOff x="2254" y="3386"/>
            <a:chExt cx="1983" cy="531"/>
          </a:xfrm>
        </p:grpSpPr>
        <p:sp>
          <p:nvSpPr>
            <p:cNvPr id="12" name="文本框 11"/>
            <p:cNvSpPr txBox="1"/>
            <p:nvPr>
              <p:custDataLst>
                <p:tags r:id="rId9"/>
              </p:custDataLst>
            </p:nvPr>
          </p:nvSpPr>
          <p:spPr>
            <a:xfrm>
              <a:off x="2362" y="3386"/>
              <a:ext cx="1875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下载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&amp;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安装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6" name="图片 15" descr="000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2254" y="3414"/>
              <a:ext cx="120" cy="475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1431290" y="3548380"/>
            <a:ext cx="3921760" cy="23895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bg1">
            <a:extLst>
              <a:ext uri="{FF2B5EF4-FFF2-40B4-BE49-F238E27FC236}">
                <a16:creationId xmlns:a16="http://schemas.microsoft.com/office/drawing/2014/main" id="{FC7F85DB-7612-4D36-96E7-A8595692E04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6" name="图片 55" descr="0606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1051560" y="1549400"/>
            <a:ext cx="10102215" cy="1598930"/>
          </a:xfrm>
          <a:prstGeom prst="rect">
            <a:avLst/>
          </a:prstGeom>
        </p:spPr>
      </p:pic>
      <p:pic>
        <p:nvPicPr>
          <p:cNvPr id="57" name="图片 56" descr="0707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1051560" y="3603625"/>
            <a:ext cx="10106025" cy="2767330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796680" cy="532800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1994853" y="1739900"/>
            <a:ext cx="8215630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「</a:t>
            </a:r>
            <a:r>
              <a:rPr lang="zh-CN" alt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下载</a:t>
            </a:r>
            <a:r>
              <a:rPr lang="en-US" altLang="zh-CN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&amp;</a:t>
            </a:r>
            <a:r>
              <a:rPr lang="zh-CN" alt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安装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」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完成后，通常情况下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「</a:t>
            </a:r>
            <a:r>
              <a:rPr lang="zh-CN" alt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亿图图示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」</a:t>
            </a:r>
            <a:r>
              <a:rPr 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 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会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「</a:t>
            </a:r>
            <a:r>
              <a:rPr lang="zh-CN" alt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自动出现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」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在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「</a:t>
            </a:r>
            <a:r>
              <a:rPr lang="en-US" altLang="zh-CN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PowerPoint</a:t>
            </a:r>
            <a:r>
              <a:rPr lang="zh-CN" alt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顶部菜单栏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」 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；若没出现，可尝试以下方法：</a:t>
            </a:r>
            <a:endParaRPr lang="en-US" altLang="zh-CN" sz="1100" dirty="0"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61" name="文本框 60"/>
            <p:cNvSpPr txBox="1"/>
            <p:nvPr>
              <p:custDataLst>
                <p:tags r:id="rId5"/>
              </p:custDataLst>
            </p:nvPr>
          </p:nvSpPr>
          <p:spPr>
            <a:xfrm>
              <a:off x="1645" y="1037"/>
              <a:ext cx="143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步骤二：检查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「PowerPoint」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顶部菜单栏是否出现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「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亿图图示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」</a:t>
              </a:r>
              <a:endParaRPr lang="en-US" altLang="zh-CN" sz="2400" dirty="0">
                <a:ea typeface="微软雅黑" panose="020B0503020204020204" pitchFamily="34" charset="-122"/>
              </a:endParaRPr>
            </a:p>
          </p:txBody>
        </p:sp>
        <p:pic>
          <p:nvPicPr>
            <p:cNvPr id="62" name="图片 61" descr="Subtract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sp>
        <p:nvSpPr>
          <p:cNvPr id="63" name="文本框 62"/>
          <p:cNvSpPr txBox="1"/>
          <p:nvPr>
            <p:custDataLst>
              <p:tags r:id="rId1"/>
            </p:custDataLst>
          </p:nvPr>
        </p:nvSpPr>
        <p:spPr>
          <a:xfrm>
            <a:off x="3260090" y="3769360"/>
            <a:ext cx="5962015" cy="294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文件 -&gt; 选项 -&gt; 加载项 -&gt; 检查</a:t>
            </a:r>
            <a:r>
              <a:rPr lang="zh-CN" alt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「禁用的应用程序加载项」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是否有</a:t>
            </a:r>
            <a:r>
              <a:rPr lang="zh-CN" alt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「亿图图示EdrawMax」</a:t>
            </a:r>
            <a:endParaRPr lang="en-US" altLang="zh-CN" sz="1100" dirty="0"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  <a:sym typeface="+mn-ea"/>
            </a:endParaRPr>
          </a:p>
        </p:txBody>
      </p:sp>
      <p:sp>
        <p:nvSpPr>
          <p:cNvPr id="64" name="文本框 52"/>
          <p:cNvSpPr txBox="1"/>
          <p:nvPr>
            <p:custDataLst>
              <p:tags r:id="rId2"/>
            </p:custDataLst>
          </p:nvPr>
        </p:nvSpPr>
        <p:spPr>
          <a:xfrm>
            <a:off x="1717040" y="4194810"/>
            <a:ext cx="3763010" cy="423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情况一：</a:t>
            </a:r>
            <a:r>
              <a:rPr lang="zh-CN" altLang="en-US" sz="9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「若有」 </a:t>
            </a:r>
            <a:r>
              <a:rPr lang="en-US" altLang="zh-CN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-&gt; </a:t>
            </a:r>
            <a:r>
              <a:rPr lang="zh-CN" altLang="en-US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管理 -&gt; 禁用项目 -&gt; 转到 -&gt; </a:t>
            </a:r>
            <a:endParaRPr lang="en-US" altLang="zh-CN" sz="900" dirty="0"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lang="zh-CN" altLang="en-US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选择「加载项：</a:t>
            </a:r>
            <a:r>
              <a:rPr lang="en-US" altLang="zh-CN" sz="900" dirty="0" err="1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edrawmaxaddin.component</a:t>
            </a:r>
            <a:r>
              <a:rPr lang="zh-CN" altLang="en-US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」-&gt; 启用  -&gt;</a:t>
            </a:r>
            <a:r>
              <a:rPr lang="en-US" altLang="zh-CN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 </a:t>
            </a:r>
            <a:r>
              <a:rPr lang="zh-CN" altLang="en-US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确认</a:t>
            </a:r>
          </a:p>
        </p:txBody>
      </p:sp>
      <p:sp>
        <p:nvSpPr>
          <p:cNvPr id="65" name="文本框 52"/>
          <p:cNvSpPr txBox="1"/>
          <p:nvPr>
            <p:custDataLst>
              <p:tags r:id="rId3"/>
            </p:custDataLst>
          </p:nvPr>
        </p:nvSpPr>
        <p:spPr>
          <a:xfrm>
            <a:off x="6541770" y="4194810"/>
            <a:ext cx="3876040" cy="423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情况二：</a:t>
            </a:r>
            <a:r>
              <a:rPr lang="zh-CN" altLang="en-US" sz="9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「若无」</a:t>
            </a:r>
            <a:r>
              <a:rPr lang="zh-CN" altLang="en-US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 </a:t>
            </a:r>
            <a:r>
              <a:rPr lang="en-US" altLang="zh-CN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-&gt; </a:t>
            </a:r>
            <a:r>
              <a:rPr lang="zh-CN" altLang="en-US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管理 </a:t>
            </a:r>
            <a:r>
              <a:rPr lang="en-US" altLang="zh-CN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-&gt; COM </a:t>
            </a:r>
            <a:r>
              <a:rPr lang="zh-CN" altLang="en-US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加载项 </a:t>
            </a:r>
            <a:r>
              <a:rPr lang="en-US" altLang="zh-CN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-&gt; </a:t>
            </a:r>
            <a:r>
              <a:rPr lang="zh-CN" altLang="en-US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转到 -&gt; 勾选「亿图图示</a:t>
            </a:r>
            <a:r>
              <a:rPr lang="en-US" altLang="zh-CN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EdrawMax</a:t>
            </a:r>
            <a:r>
              <a:rPr lang="zh-CN" altLang="en-US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」-&gt; 确认</a:t>
            </a:r>
          </a:p>
        </p:txBody>
      </p:sp>
      <p:pic>
        <p:nvPicPr>
          <p:cNvPr id="66" name="图片 6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email"/>
          <a:stretch>
            <a:fillRect/>
          </a:stretch>
        </p:blipFill>
        <p:spPr>
          <a:xfrm>
            <a:off x="5832668" y="3131199"/>
            <a:ext cx="432000" cy="432000"/>
          </a:xfrm>
          <a:prstGeom prst="rect">
            <a:avLst/>
          </a:prstGeom>
        </p:spPr>
      </p:pic>
      <p:pic>
        <p:nvPicPr>
          <p:cNvPr id="69" name="图片 68" descr="Group 208566384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19020" y="2158365"/>
            <a:ext cx="7567295" cy="981710"/>
          </a:xfrm>
          <a:prstGeom prst="rect">
            <a:avLst/>
          </a:prstGeom>
        </p:spPr>
      </p:pic>
      <p:pic>
        <p:nvPicPr>
          <p:cNvPr id="18" name="图片 17" descr="Group 2085663837">
            <a:extLst>
              <a:ext uri="{FF2B5EF4-FFF2-40B4-BE49-F238E27FC236}">
                <a16:creationId xmlns:a16="http://schemas.microsoft.com/office/drawing/2014/main" id="{60828135-FA7C-46ED-BEFB-B12EA1FAA114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b="945"/>
          <a:stretch/>
        </p:blipFill>
        <p:spPr>
          <a:xfrm>
            <a:off x="1519835" y="4625396"/>
            <a:ext cx="3947516" cy="1744126"/>
          </a:xfrm>
          <a:prstGeom prst="rect">
            <a:avLst/>
          </a:prstGeom>
        </p:spPr>
      </p:pic>
      <p:pic>
        <p:nvPicPr>
          <p:cNvPr id="19" name="图片 18" descr="01010110">
            <a:extLst>
              <a:ext uri="{FF2B5EF4-FFF2-40B4-BE49-F238E27FC236}">
                <a16:creationId xmlns:a16="http://schemas.microsoft.com/office/drawing/2014/main" id="{4E8924E7-E202-46F1-8937-0AE609F8230B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b="10198"/>
          <a:stretch/>
        </p:blipFill>
        <p:spPr>
          <a:xfrm>
            <a:off x="6362700" y="4557250"/>
            <a:ext cx="4114483" cy="181227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bg1">
            <a:extLst>
              <a:ext uri="{FF2B5EF4-FFF2-40B4-BE49-F238E27FC236}">
                <a16:creationId xmlns:a16="http://schemas.microsoft.com/office/drawing/2014/main" id="{912BDB6D-12DE-4FF3-8FD2-6F38F813341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图片 21" descr="0606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1051560" y="1549400"/>
            <a:ext cx="10102215" cy="1598930"/>
          </a:xfrm>
          <a:prstGeom prst="rect">
            <a:avLst/>
          </a:prstGeom>
        </p:spPr>
      </p:pic>
      <p:pic>
        <p:nvPicPr>
          <p:cNvPr id="23" name="图片 22" descr="0707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1051560" y="3603625"/>
            <a:ext cx="10106025" cy="276733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1994853" y="1739900"/>
            <a:ext cx="8215630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「</a:t>
            </a:r>
            <a:r>
              <a:rPr lang="zh-CN" alt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下载</a:t>
            </a:r>
            <a:r>
              <a:rPr lang="en-US" altLang="zh-CN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&amp;</a:t>
            </a:r>
            <a:r>
              <a:rPr lang="zh-CN" alt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安装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」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完成后， 需要在</a:t>
            </a:r>
            <a:r>
              <a:rPr lang="en-US" altLang="zh-CN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WPS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中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「</a:t>
            </a:r>
            <a:r>
              <a:rPr lang="zh-CN" altLang="en-US" sz="1100" dirty="0">
                <a:solidFill>
                  <a:srgbClr val="007FFF"/>
                </a:solidFill>
                <a:ea typeface="Microsoft YaHei Regular" panose="020B0703020204020201" charset="-122"/>
                <a:sym typeface="+mn-ea"/>
              </a:rPr>
              <a:t>手动设置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」 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，顶部菜单栏才会出现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「</a:t>
            </a:r>
            <a:r>
              <a:rPr lang="zh-CN" alt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亿图图示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」</a:t>
            </a:r>
            <a:endParaRPr lang="en-US" altLang="zh-CN" sz="1100" dirty="0"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</a:endParaRPr>
          </a:p>
        </p:txBody>
      </p:sp>
      <p:sp>
        <p:nvSpPr>
          <p:cNvPr id="25" name="文本框 52"/>
          <p:cNvSpPr txBox="1"/>
          <p:nvPr>
            <p:custDataLst>
              <p:tags r:id="rId1"/>
            </p:custDataLst>
          </p:nvPr>
        </p:nvSpPr>
        <p:spPr>
          <a:xfrm>
            <a:off x="1377950" y="3835400"/>
            <a:ext cx="3037205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第一步：文件 -&gt; 选项 -&gt; 信任中心 -&gt; 勾选「启用所有第三方COM加载项」</a:t>
            </a:r>
          </a:p>
        </p:txBody>
      </p:sp>
      <p:sp>
        <p:nvSpPr>
          <p:cNvPr id="26" name="文本框 52"/>
          <p:cNvSpPr txBox="1"/>
          <p:nvPr>
            <p:custDataLst>
              <p:tags r:id="rId2"/>
            </p:custDataLst>
          </p:nvPr>
        </p:nvSpPr>
        <p:spPr>
          <a:xfrm>
            <a:off x="5307330" y="3794760"/>
            <a:ext cx="5474335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第二步：工具 -&gt; COM 加载项 -&gt; 勾选「</a:t>
            </a:r>
            <a:r>
              <a:rPr lang="en-US" altLang="zh-CN" sz="900" dirty="0" err="1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EdrawMaxAddIn.Component</a:t>
            </a:r>
            <a:r>
              <a:rPr lang="zh-CN" altLang="en-US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」</a:t>
            </a:r>
            <a:endParaRPr lang="en-US" altLang="zh-CN" sz="900" dirty="0"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（若无，点击下方「可点击此处进行管理」-&gt;</a:t>
            </a:r>
            <a:r>
              <a:rPr lang="en-US" altLang="zh-CN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 </a:t>
            </a:r>
            <a:r>
              <a:rPr lang="zh-CN" altLang="en-US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启用「</a:t>
            </a:r>
            <a:r>
              <a:rPr lang="en-US" altLang="zh-CN" sz="900" dirty="0" err="1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EdrawMaxAddIn.Component</a:t>
            </a:r>
            <a:r>
              <a:rPr lang="zh-CN" altLang="en-US" sz="9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」）-&gt; 确定</a:t>
            </a:r>
          </a:p>
        </p:txBody>
      </p:sp>
      <p:pic>
        <p:nvPicPr>
          <p:cNvPr id="27" name="图片 26" descr="0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27955" y="4395470"/>
            <a:ext cx="5643880" cy="1975485"/>
          </a:xfrm>
          <a:prstGeom prst="rect">
            <a:avLst/>
          </a:prstGeom>
        </p:spPr>
      </p:pic>
      <p:pic>
        <p:nvPicPr>
          <p:cNvPr id="28" name="图片 27" descr="04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36135" y="5254110"/>
            <a:ext cx="469738" cy="396000"/>
          </a:xfrm>
          <a:prstGeom prst="rect">
            <a:avLst/>
          </a:prstGeom>
        </p:spPr>
      </p:pic>
      <p:pic>
        <p:nvPicPr>
          <p:cNvPr id="30" name="图片 29" descr="1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43075" y="2023745"/>
            <a:ext cx="8719185" cy="111760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796680" cy="532800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34" name="文本框 33"/>
            <p:cNvSpPr txBox="1"/>
            <p:nvPr>
              <p:custDataLst>
                <p:tags r:id="rId3"/>
              </p:custDataLst>
            </p:nvPr>
          </p:nvSpPr>
          <p:spPr>
            <a:xfrm>
              <a:off x="1645" y="1037"/>
              <a:ext cx="143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步骤二：检查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「WPS PPT」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顶部菜单栏是否出现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「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亿图图示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」</a:t>
              </a:r>
              <a:endParaRPr lang="en-US" altLang="zh-CN" sz="2400" dirty="0">
                <a:ea typeface="微软雅黑" panose="020B0503020204020204" pitchFamily="34" charset="-122"/>
              </a:endParaRPr>
            </a:p>
          </p:txBody>
        </p:sp>
        <p:pic>
          <p:nvPicPr>
            <p:cNvPr id="36" name="图片 35" descr="Subtract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pic>
        <p:nvPicPr>
          <p:cNvPr id="37" name="图片 36" descr="05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73872" y="3143250"/>
            <a:ext cx="432000" cy="432000"/>
          </a:xfrm>
          <a:prstGeom prst="rect">
            <a:avLst/>
          </a:prstGeom>
        </p:spPr>
      </p:pic>
      <p:pic>
        <p:nvPicPr>
          <p:cNvPr id="38" name="图片 37" descr="0000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77950" y="4395470"/>
            <a:ext cx="2934970" cy="1978660"/>
          </a:xfrm>
          <a:prstGeom prst="rect">
            <a:avLst/>
          </a:prstGeom>
        </p:spPr>
      </p:pic>
      <p:pic>
        <p:nvPicPr>
          <p:cNvPr id="39" name="图片 38" descr="66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64995" y="5867400"/>
            <a:ext cx="756000" cy="756000"/>
          </a:xfrm>
          <a:prstGeom prst="rect">
            <a:avLst/>
          </a:prstGeom>
        </p:spPr>
      </p:pic>
      <p:pic>
        <p:nvPicPr>
          <p:cNvPr id="40" name="图片 39" descr="88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04620" y="4996180"/>
            <a:ext cx="792000" cy="792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bg1">
            <a:extLst>
              <a:ext uri="{FF2B5EF4-FFF2-40B4-BE49-F238E27FC236}">
                <a16:creationId xmlns:a16="http://schemas.microsoft.com/office/drawing/2014/main" id="{32132523-865A-4044-98ED-B6B406F6A30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780653" cy="532800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764540" y="3251973"/>
            <a:ext cx="3079115" cy="1023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Microsoft YaHei Regular" panose="020B0703020204020201" charset="-122"/>
                <a:ea typeface="Microsoft YaHei Regular" panose="020B0703020204020201" charset="-122"/>
              </a:rPr>
              <a:t>支持将一段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「</a:t>
            </a:r>
            <a:r>
              <a:rPr lang="zh-CN" alt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文字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」</a:t>
            </a:r>
            <a:r>
              <a:rPr lang="zh-CN" altLang="en-US" sz="1400" dirty="0">
                <a:latin typeface="Microsoft YaHei Regular" panose="020B0703020204020201" charset="-122"/>
                <a:ea typeface="Microsoft YaHei Regular" panose="020B0703020204020201" charset="-122"/>
              </a:rPr>
              <a:t>一键转化成</a:t>
            </a:r>
            <a:endParaRPr lang="en-US" altLang="zh-CN" sz="1400" dirty="0">
              <a:latin typeface="Microsoft YaHei Regular" panose="020B0703020204020201" charset="-122"/>
              <a:ea typeface="Microsoft YaHei Regular" panose="020B07030202040202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Microsoft YaHei Regular" panose="020B0703020204020201" charset="-122"/>
                <a:ea typeface="Microsoft YaHei Regular" panose="020B0703020204020201" charset="-122"/>
              </a:rPr>
              <a:t>样式精美、排版多样、色彩丰富的</a:t>
            </a:r>
            <a:endParaRPr lang="en-US" altLang="zh-CN" sz="1400" dirty="0">
              <a:latin typeface="Microsoft YaHei Regular" panose="020B0703020204020201" charset="-122"/>
              <a:ea typeface="Microsoft YaHei Regular" panose="020B0703020204020201" charset="-122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「</a:t>
            </a:r>
            <a:r>
              <a:rPr lang="zh-CN" alt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演示图示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」</a:t>
            </a:r>
            <a:endParaRPr lang="en-US" altLang="zh-CN" sz="1400" dirty="0">
              <a:solidFill>
                <a:srgbClr val="007FFF"/>
              </a:solidFill>
              <a:latin typeface="Microsoft YaHei Regular" panose="020B0703020204020201" charset="-122"/>
              <a:ea typeface="Microsoft YaHei Regular" panose="020B0703020204020201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5" name="文本框 4"/>
            <p:cNvSpPr txBox="1"/>
            <p:nvPr>
              <p:custDataLst>
                <p:tags r:id="rId1"/>
              </p:custDataLst>
            </p:nvPr>
          </p:nvSpPr>
          <p:spPr>
            <a:xfrm>
              <a:off x="1645" y="1037"/>
              <a:ext cx="143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步骤三：体验插件功能之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——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亿图图示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AI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划词转图</a:t>
              </a:r>
              <a:endParaRPr lang="en-US" altLang="zh-CN" sz="2400" dirty="0">
                <a:ea typeface="微软雅黑" panose="020B0503020204020204" pitchFamily="34" charset="-122"/>
              </a:endParaRPr>
            </a:p>
          </p:txBody>
        </p:sp>
        <p:pic>
          <p:nvPicPr>
            <p:cNvPr id="6" name="图片 5" descr="Subtract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3579008"/>
            <a:ext cx="674370" cy="57062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629515"/>
            <a:ext cx="6734175" cy="4510626"/>
          </a:xfrm>
          <a:prstGeom prst="rect">
            <a:avLst/>
          </a:prstGeom>
        </p:spPr>
      </p:pic>
      <p:pic>
        <p:nvPicPr>
          <p:cNvPr id="18" name="图片 17" descr="nm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3295" y="1842135"/>
            <a:ext cx="6264000" cy="40451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bg1">
            <a:extLst>
              <a:ext uri="{FF2B5EF4-FFF2-40B4-BE49-F238E27FC236}">
                <a16:creationId xmlns:a16="http://schemas.microsoft.com/office/drawing/2014/main" id="{0403A632-7010-42DA-B294-2787BC75937F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780653" cy="5328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5" name="文本框 4"/>
            <p:cNvSpPr txBox="1"/>
            <p:nvPr>
              <p:custDataLst>
                <p:tags r:id="rId12"/>
              </p:custDataLst>
            </p:nvPr>
          </p:nvSpPr>
          <p:spPr>
            <a:xfrm>
              <a:off x="1645" y="1037"/>
              <a:ext cx="143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步骤三：体验插件功能之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——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亿图图示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AI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划词转图</a:t>
              </a:r>
              <a:endParaRPr lang="en-US" altLang="zh-CN" sz="2400" dirty="0">
                <a:ea typeface="微软雅黑" panose="020B0503020204020204" pitchFamily="34" charset="-122"/>
              </a:endParaRPr>
            </a:p>
          </p:txBody>
        </p:sp>
        <p:pic>
          <p:nvPicPr>
            <p:cNvPr id="6" name="图片 5" descr="Subtract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pic>
        <p:nvPicPr>
          <p:cNvPr id="27" name="图片 26" descr="C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683640" y="1977504"/>
            <a:ext cx="715010" cy="12128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1714646" y="1655573"/>
            <a:ext cx="77889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latin typeface="Microsoft YaHei Regular" panose="020B0703020204020201" charset="-122"/>
                <a:ea typeface="Microsoft YaHei Regular" panose="020B0703020204020201" charset="-122"/>
              </a:rPr>
              <a:t>试试</a:t>
            </a:r>
            <a:r>
              <a:rPr lang="en-US" sz="1600" dirty="0">
                <a:solidFill>
                  <a:srgbClr val="007FFF"/>
                </a:solidFill>
                <a:highlight>
                  <a:srgbClr val="C0C0C0"/>
                </a:highlight>
                <a:latin typeface="Microsoft YaHei Regular" panose="020B0703020204020201" charset="-122"/>
                <a:ea typeface="Microsoft YaHei Regular" panose="020B0703020204020201" charset="-122"/>
              </a:rPr>
              <a:t>「</a:t>
            </a:r>
            <a:r>
              <a:rPr lang="zh-CN" altLang="en-US" sz="1600" dirty="0">
                <a:solidFill>
                  <a:srgbClr val="007FFF"/>
                </a:solidFill>
                <a:highlight>
                  <a:srgbClr val="C0C0C0"/>
                </a:highlight>
                <a:latin typeface="Microsoft YaHei Regular" panose="020B0703020204020201" charset="-122"/>
                <a:ea typeface="Microsoft YaHei Regular" panose="020B0703020204020201" charset="-122"/>
              </a:rPr>
              <a:t>选中</a:t>
            </a:r>
            <a:r>
              <a:rPr lang="en-US" sz="1600" dirty="0">
                <a:solidFill>
                  <a:srgbClr val="007FFF"/>
                </a:solidFill>
                <a:highlight>
                  <a:srgbClr val="C0C0C0"/>
                </a:highlight>
                <a:latin typeface="Microsoft YaHei Regular" panose="020B0703020204020201" charset="-122"/>
                <a:ea typeface="Microsoft YaHei Regular" panose="020B0703020204020201" charset="-122"/>
              </a:rPr>
              <a:t>」</a:t>
            </a:r>
            <a:r>
              <a:rPr lang="zh-CN" altLang="en-US" sz="1600" dirty="0">
                <a:highlight>
                  <a:srgbClr val="C0C0C0"/>
                </a:highlight>
                <a:latin typeface="Microsoft YaHei Regular" panose="020B0703020204020201" charset="-122"/>
                <a:ea typeface="Microsoft YaHei Regular" panose="020B0703020204020201" charset="-122"/>
              </a:rPr>
              <a:t>下方的</a:t>
            </a:r>
            <a:r>
              <a:rPr lang="zh-CN" altLang="en-US" sz="1600" dirty="0">
                <a:highlight>
                  <a:srgbClr val="C0C0C0"/>
                </a:highlight>
                <a:ea typeface="Microsoft YaHei Regular" panose="020B0703020204020201" charset="-122"/>
              </a:rPr>
              <a:t>一段文字</a:t>
            </a:r>
            <a:r>
              <a:rPr lang="zh-CN" altLang="en-US" sz="1600" dirty="0">
                <a:ea typeface="Microsoft YaHei Regular" panose="020B0703020204020201" charset="-122"/>
              </a:rPr>
              <a:t>，点击顶部菜单栏</a:t>
            </a:r>
            <a:r>
              <a:rPr lang="en-US" sz="16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「</a:t>
            </a:r>
            <a:r>
              <a:rPr lang="zh-CN" altLang="en-US" sz="16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亿图图示</a:t>
            </a:r>
            <a:r>
              <a:rPr lang="en-US" sz="16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」</a:t>
            </a:r>
            <a:r>
              <a:rPr lang="zh-CN" altLang="en-US" sz="16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-&gt;</a:t>
            </a:r>
            <a:r>
              <a:rPr lang="en-US" sz="16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「</a:t>
            </a:r>
            <a:r>
              <a:rPr lang="zh-CN" altLang="en-US" sz="16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划词转图</a:t>
            </a:r>
            <a:r>
              <a:rPr lang="en-US" sz="16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」</a:t>
            </a:r>
            <a:endParaRPr lang="en-US" sz="1600" dirty="0">
              <a:latin typeface="Microsoft YaHei Regular" panose="020B0703020204020201" charset="-122"/>
              <a:ea typeface="Microsoft YaHei Regular" panose="020B0703020204020201" charset="-122"/>
            </a:endParaRPr>
          </a:p>
        </p:txBody>
      </p:sp>
      <p:pic>
        <p:nvPicPr>
          <p:cNvPr id="28" name="图片 27" descr="D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86981" y="1982409"/>
            <a:ext cx="999490" cy="128905"/>
          </a:xfrm>
          <a:prstGeom prst="rect">
            <a:avLst/>
          </a:prstGeom>
        </p:spPr>
      </p:pic>
      <p:pic>
        <p:nvPicPr>
          <p:cNvPr id="29" name="图片 28" descr="bhj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87299" y="1507622"/>
            <a:ext cx="675640" cy="675640"/>
          </a:xfrm>
          <a:prstGeom prst="rect">
            <a:avLst/>
          </a:prstGeom>
        </p:spPr>
      </p:pic>
      <p:pic>
        <p:nvPicPr>
          <p:cNvPr id="30" name="图片 29" descr="ght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22758" y="1890001"/>
            <a:ext cx="273600" cy="273600"/>
          </a:xfrm>
          <a:prstGeom prst="rect">
            <a:avLst/>
          </a:prstGeom>
        </p:spPr>
      </p:pic>
      <p:pic>
        <p:nvPicPr>
          <p:cNvPr id="4" name="图片 3" descr="Frame 21472237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email"/>
          <a:stretch>
            <a:fillRect/>
          </a:stretch>
        </p:blipFill>
        <p:spPr>
          <a:xfrm>
            <a:off x="713170" y="2764409"/>
            <a:ext cx="3312000" cy="3445680"/>
          </a:xfrm>
          <a:prstGeom prst="rect">
            <a:avLst/>
          </a:prstGeom>
        </p:spPr>
      </p:pic>
      <p:pic>
        <p:nvPicPr>
          <p:cNvPr id="8" name="图片 7" descr="Frame 21472237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email"/>
          <a:stretch>
            <a:fillRect/>
          </a:stretch>
        </p:blipFill>
        <p:spPr>
          <a:xfrm>
            <a:off x="4435243" y="2764409"/>
            <a:ext cx="3312000" cy="344568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1135763" y="3060481"/>
            <a:ext cx="2579052" cy="273864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defTabSz="685800" fontAlgn="base">
              <a:lnSpc>
                <a:spcPct val="180000"/>
              </a:lnSpc>
            </a:pPr>
            <a:r>
              <a:rPr lang="zh-CN" altLang="en-US" sz="1600" dirty="0">
                <a:ea typeface="Microsoft YaHei Regular" panose="020B0703020204020201" charset="-122"/>
              </a:rPr>
              <a:t>人工智能的定义</a:t>
            </a:r>
            <a:endParaRPr lang="en-US" altLang="zh-CN" sz="1600" dirty="0">
              <a:ea typeface="Microsoft YaHei Regular" panose="020B0703020204020201" charset="-122"/>
            </a:endParaRPr>
          </a:p>
          <a:p>
            <a:pPr defTabSz="685800" fontAlgn="base">
              <a:lnSpc>
                <a:spcPct val="180000"/>
              </a:lnSpc>
            </a:pPr>
            <a:endParaRPr lang="zh-CN" altLang="en-US" sz="1050" dirty="0">
              <a:solidFill>
                <a:schemeClr val="tx1"/>
              </a:solidFill>
              <a:ea typeface="Microsoft YaHei Regular" panose="020B0703020204020201" charset="-122"/>
              <a:sym typeface="+mn-lt"/>
            </a:endParaRPr>
          </a:p>
          <a:p>
            <a:pPr defTabSz="685800" fontAlgn="base">
              <a:lnSpc>
                <a:spcPct val="180000"/>
              </a:lnSpc>
            </a:pPr>
            <a:r>
              <a:rPr lang="zh-CN" altLang="en-US" sz="1050" dirty="0">
                <a:solidFill>
                  <a:schemeClr val="tx1"/>
                </a:solidFill>
                <a:ea typeface="Microsoft YaHei Regular" panose="020B0703020204020201" charset="-122"/>
                <a:sym typeface="+mn-lt"/>
              </a:rPr>
              <a:t>人工智能英文缩写为AI。它是研究、开发用于模拟、延伸和扩展人的智能的理论、方法、技术及应用系统的一门新的技术科学，是计算机科学的一个分支。该领域的研究包括机器人、语言识别、图像识别、自然语言处理和专家系统等</a:t>
            </a:r>
            <a:r>
              <a:rPr lang="zh-CN" altLang="en-US" sz="1050" dirty="0">
                <a:ea typeface="Microsoft YaHei Regular" panose="020B0703020204020201" charset="-122"/>
                <a:sym typeface="+mn-lt"/>
              </a:rPr>
              <a:t>。</a:t>
            </a:r>
            <a:endParaRPr lang="zh-CN" altLang="en-US" sz="1050" dirty="0">
              <a:solidFill>
                <a:schemeClr val="tx1"/>
              </a:solidFill>
              <a:latin typeface="微软雅黑" panose="020B0503020204020204" pitchFamily="34" charset="-122"/>
              <a:ea typeface="Microsoft YaHei Regular" panose="020B0703020204020201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4859333" y="3060481"/>
            <a:ext cx="2579052" cy="273864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defTabSz="685800" fontAlgn="base">
              <a:lnSpc>
                <a:spcPct val="180000"/>
              </a:lnSpc>
            </a:pPr>
            <a:r>
              <a:rPr lang="zh-CN" altLang="en-US" sz="1600" dirty="0">
                <a:ea typeface="Microsoft YaHei Regular" panose="020B0703020204020201" charset="-122"/>
              </a:rPr>
              <a:t>现代教育演进方向</a:t>
            </a:r>
            <a:endParaRPr lang="en-US" altLang="zh-CN" sz="1600" dirty="0">
              <a:ea typeface="Microsoft YaHei Regular" panose="020B0703020204020201" charset="-122"/>
            </a:endParaRPr>
          </a:p>
          <a:p>
            <a:pPr defTabSz="685800" fontAlgn="base">
              <a:lnSpc>
                <a:spcPct val="180000"/>
              </a:lnSpc>
            </a:pPr>
            <a:endParaRPr lang="zh-CN" altLang="en-US" sz="1050" dirty="0">
              <a:ea typeface="Microsoft YaHei Regular" panose="020B0703020204020201" charset="-122"/>
            </a:endParaRPr>
          </a:p>
          <a:p>
            <a:pPr defTabSz="685800" fontAlgn="base">
              <a:lnSpc>
                <a:spcPct val="180000"/>
              </a:lnSpc>
            </a:pPr>
            <a:r>
              <a:rPr lang="zh-CN" altLang="en-US" sz="1050" dirty="0">
                <a:ea typeface="Microsoft YaHei Regular" panose="020B0703020204020201" charset="-122"/>
              </a:rPr>
              <a:t>现代教育经历了从知识传授到能力培养的递进发展。最初，教育主要专注于知识传递，学生的知识积累为核心；接着，教育目标转向培养学生的综合素养，包括逻辑思维、沟通能力；最终，教育关注学生的创新能力和社会适应性。</a:t>
            </a:r>
          </a:p>
        </p:txBody>
      </p:sp>
      <p:pic>
        <p:nvPicPr>
          <p:cNvPr id="13" name="图片 12" descr="Frame 21472237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email"/>
          <a:stretch>
            <a:fillRect/>
          </a:stretch>
        </p:blipFill>
        <p:spPr>
          <a:xfrm>
            <a:off x="8158813" y="2764409"/>
            <a:ext cx="3312000" cy="3445680"/>
          </a:xfrm>
          <a:prstGeom prst="rect">
            <a:avLst/>
          </a:prstGeom>
        </p:spPr>
      </p:pic>
      <p:pic>
        <p:nvPicPr>
          <p:cNvPr id="15" name="图片 14" descr="00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1114808" y="3273572"/>
            <a:ext cx="63663" cy="252000"/>
          </a:xfrm>
          <a:prstGeom prst="rect">
            <a:avLst/>
          </a:prstGeom>
        </p:spPr>
      </p:pic>
      <p:pic>
        <p:nvPicPr>
          <p:cNvPr id="16" name="图片 15" descr="00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4834633" y="3273571"/>
            <a:ext cx="63663" cy="252000"/>
          </a:xfrm>
          <a:prstGeom prst="rect">
            <a:avLst/>
          </a:prstGeom>
        </p:spPr>
      </p:pic>
      <p:pic>
        <p:nvPicPr>
          <p:cNvPr id="17" name="图片 16" descr="00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8571472" y="3273571"/>
            <a:ext cx="63663" cy="2520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0"/>
            </p:custDataLst>
          </p:nvPr>
        </p:nvSpPr>
        <p:spPr>
          <a:xfrm>
            <a:off x="8589738" y="3049951"/>
            <a:ext cx="2579052" cy="273864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defTabSz="685800" fontAlgn="base">
              <a:lnSpc>
                <a:spcPct val="180000"/>
              </a:lnSpc>
            </a:pPr>
            <a:r>
              <a:rPr lang="zh-CN" altLang="en-US" sz="1600" dirty="0">
                <a:ea typeface="Microsoft YaHei Regular" panose="020B0703020204020201" charset="-122"/>
              </a:rPr>
              <a:t>亚热带与温带气候对比</a:t>
            </a:r>
          </a:p>
          <a:p>
            <a:pPr defTabSz="685800" fontAlgn="base">
              <a:lnSpc>
                <a:spcPct val="180000"/>
              </a:lnSpc>
            </a:pPr>
            <a:endParaRPr lang="zh-CN" altLang="en-US" sz="1050" dirty="0">
              <a:ea typeface="Microsoft YaHei Regular" panose="020B0703020204020201" charset="-122"/>
            </a:endParaRPr>
          </a:p>
          <a:p>
            <a:pPr defTabSz="685800" fontAlgn="base">
              <a:lnSpc>
                <a:spcPct val="180000"/>
              </a:lnSpc>
            </a:pPr>
            <a:r>
              <a:rPr lang="zh-CN" altLang="en-US" sz="1050" dirty="0">
                <a:ea typeface="Microsoft YaHei Regular" panose="020B0703020204020201" charset="-122"/>
              </a:rPr>
              <a:t>亚热带气候以其温暖湿润、四季分明而著称，相较于温带气候，具有更为优越的气候条件和生态环境。温带气候虽然也有其独特的气候特征，但与亚热带气候相比，在温暖度、降水量和生态多样性等方面稍显不足。</a:t>
            </a:r>
            <a:endParaRPr lang="zh-CN" altLang="en-US" sz="1050" dirty="0">
              <a:ea typeface="Microsoft YaHei Regular" panose="020B0703020204020201" charset="-122"/>
              <a:sym typeface="+mn-lt"/>
            </a:endParaRPr>
          </a:p>
          <a:p>
            <a:pPr defTabSz="685800" fontAlgn="base">
              <a:lnSpc>
                <a:spcPct val="180000"/>
              </a:lnSpc>
            </a:pP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7" descr="D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869215" y="1973693"/>
            <a:ext cx="999490" cy="128905"/>
          </a:xfrm>
          <a:prstGeom prst="rect">
            <a:avLst/>
          </a:prstGeom>
        </p:spPr>
      </p:pic>
      <p:sp>
        <p:nvSpPr>
          <p:cNvPr id="31" name="文本框 25"/>
          <p:cNvSpPr txBox="1"/>
          <p:nvPr>
            <p:custDataLst>
              <p:tags r:id="rId11"/>
            </p:custDataLst>
          </p:nvPr>
        </p:nvSpPr>
        <p:spPr>
          <a:xfrm>
            <a:off x="1150532" y="2277117"/>
            <a:ext cx="926379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若选中文本后，仍无法</a:t>
            </a:r>
            <a:r>
              <a:rPr lang="en-US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「</a:t>
            </a:r>
            <a:r>
              <a:rPr lang="zh-CN" altLang="en-US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划词转图</a:t>
            </a:r>
            <a:r>
              <a:rPr lang="en-US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」</a:t>
            </a:r>
            <a:r>
              <a:rPr lang="zh-CN" altLang="en-US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，点击顶部菜单栏</a:t>
            </a:r>
            <a:r>
              <a:rPr lang="en-US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「</a:t>
            </a:r>
            <a:r>
              <a:rPr lang="zh-CN" altLang="en-US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亿图图示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AI</a:t>
            </a:r>
            <a:r>
              <a:rPr lang="en-US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」</a:t>
            </a:r>
            <a:r>
              <a:rPr lang="zh-CN" altLang="en-US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  <a:sym typeface="+mn-ea"/>
              </a:rPr>
              <a:t>-&gt;</a:t>
            </a:r>
            <a:r>
              <a:rPr lang="en-US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「</a:t>
            </a:r>
            <a:r>
              <a:rPr lang="zh-CN" altLang="en-US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输入文本</a:t>
            </a:r>
            <a:r>
              <a:rPr lang="en-US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」</a:t>
            </a:r>
            <a:r>
              <a:rPr lang="zh-CN" altLang="en-US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  <a:sym typeface="+mn-ea"/>
              </a:rPr>
              <a:t>-&gt; 发送，亦可得到相同结果</a:t>
            </a:r>
            <a:endParaRPr lang="en-US" sz="1000" dirty="0">
              <a:solidFill>
                <a:schemeClr val="tx1">
                  <a:lumMod val="95000"/>
                  <a:lumOff val="5000"/>
                  <a:alpha val="40000"/>
                </a:schemeClr>
              </a:solidFill>
              <a:ea typeface="Microsoft YaHei Regular" panose="020B0703020204020201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bg1">
            <a:extLst>
              <a:ext uri="{FF2B5EF4-FFF2-40B4-BE49-F238E27FC236}">
                <a16:creationId xmlns:a16="http://schemas.microsoft.com/office/drawing/2014/main" id="{C94CB33B-28A3-4ECB-8518-F9397A3D891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840379" cy="532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4915361" y="1824354"/>
            <a:ext cx="6592993" cy="4184015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771551" y="3090391"/>
            <a:ext cx="3391596" cy="13469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400">
                <a:latin typeface="Microsoft YaHei Regular" panose="020B0703020204020201" charset="-122"/>
                <a:ea typeface="Microsoft YaHei Regular" panose="020B0703020204020201" charset="-122"/>
              </a:defRPr>
            </a:lvl1pPr>
          </a:lstStyle>
          <a:p>
            <a:r>
              <a:rPr lang="zh-CN" altLang="en-US" dirty="0"/>
              <a:t>支持在</a:t>
            </a:r>
            <a:r>
              <a:rPr lang="en-US" altLang="zh-CN" dirty="0"/>
              <a:t>PPT</a:t>
            </a:r>
            <a:r>
              <a:rPr lang="zh-CN" altLang="en-US" dirty="0"/>
              <a:t>中</a:t>
            </a:r>
            <a:r>
              <a:rPr lang="en-US" dirty="0">
                <a:solidFill>
                  <a:srgbClr val="007FFF"/>
                </a:solidFill>
              </a:rPr>
              <a:t>「</a:t>
            </a:r>
            <a:r>
              <a:rPr lang="zh-CN" altLang="en-US" dirty="0">
                <a:solidFill>
                  <a:srgbClr val="007FFF"/>
                </a:solidFill>
              </a:rPr>
              <a:t>插入</a:t>
            </a:r>
            <a:r>
              <a:rPr lang="en-US" dirty="0">
                <a:solidFill>
                  <a:srgbClr val="007FFF"/>
                </a:solidFill>
              </a:rPr>
              <a:t>」</a:t>
            </a:r>
          </a:p>
          <a:p>
            <a:r>
              <a:rPr lang="zh-CN" altLang="en-US" dirty="0"/>
              <a:t>流程图、思维导图、架构图等</a:t>
            </a:r>
            <a:endParaRPr lang="en-US" altLang="zh-CN" dirty="0"/>
          </a:p>
          <a:p>
            <a:r>
              <a:rPr lang="zh-CN" altLang="en-US" dirty="0"/>
              <a:t>多种</a:t>
            </a:r>
            <a:r>
              <a:rPr lang="en-US" dirty="0">
                <a:solidFill>
                  <a:srgbClr val="007FFF"/>
                </a:solidFill>
              </a:rPr>
              <a:t>「</a:t>
            </a:r>
            <a:r>
              <a:rPr lang="zh-CN" altLang="en-US" dirty="0">
                <a:solidFill>
                  <a:srgbClr val="007FFF"/>
                </a:solidFill>
              </a:rPr>
              <a:t>专业绘图</a:t>
            </a:r>
            <a:r>
              <a:rPr lang="en-US" dirty="0">
                <a:solidFill>
                  <a:srgbClr val="007FFF"/>
                </a:solidFill>
              </a:rPr>
              <a:t>」</a:t>
            </a:r>
          </a:p>
          <a:p>
            <a:r>
              <a:rPr lang="zh-CN" altLang="en-US" dirty="0"/>
              <a:t>或直接打开已经画好的</a:t>
            </a:r>
            <a:r>
              <a:rPr lang="en-US" dirty="0">
                <a:solidFill>
                  <a:srgbClr val="007FFF"/>
                </a:solidFill>
              </a:rPr>
              <a:t>「</a:t>
            </a:r>
            <a:r>
              <a:rPr lang="zh-CN" altLang="en-US" dirty="0">
                <a:solidFill>
                  <a:srgbClr val="007FFF"/>
                </a:solidFill>
              </a:rPr>
              <a:t>亿图图示文件</a:t>
            </a:r>
            <a:r>
              <a:rPr lang="en-US" dirty="0">
                <a:solidFill>
                  <a:srgbClr val="007FFF"/>
                </a:solidFill>
              </a:rPr>
              <a:t>」</a:t>
            </a:r>
            <a:endParaRPr lang="en-US" altLang="zh-CN" dirty="0">
              <a:solidFill>
                <a:srgbClr val="007FFF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11" name="文本框 10"/>
            <p:cNvSpPr txBox="1"/>
            <p:nvPr>
              <p:custDataLst>
                <p:tags r:id="rId1"/>
              </p:custDataLst>
            </p:nvPr>
          </p:nvSpPr>
          <p:spPr>
            <a:xfrm>
              <a:off x="1645" y="1037"/>
              <a:ext cx="143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步骤四：体验插件功能之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——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插入绘图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2" name="图片 11" descr="Subtract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pic>
        <p:nvPicPr>
          <p:cNvPr id="15" name="图片 14" descr="bhju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4000" y="2022475"/>
            <a:ext cx="6123600" cy="371983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126" y="3478533"/>
            <a:ext cx="674370" cy="57062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bg1">
            <a:extLst>
              <a:ext uri="{FF2B5EF4-FFF2-40B4-BE49-F238E27FC236}">
                <a16:creationId xmlns:a16="http://schemas.microsoft.com/office/drawing/2014/main" id="{1A56D351-16A4-406A-B096-B06709AF6F7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792456" cy="532800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2"/>
            </p:custDataLst>
          </p:nvPr>
        </p:nvSpPr>
        <p:spPr>
          <a:xfrm>
            <a:off x="865070" y="3281367"/>
            <a:ext cx="3052709" cy="1060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这是一张已经插入成功的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「</a:t>
            </a:r>
            <a:r>
              <a:rPr lang="zh-CN" alt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流程图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」</a:t>
            </a: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试试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「</a:t>
            </a:r>
            <a:r>
              <a:rPr lang="zh-CN" alt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双击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」</a:t>
            </a:r>
            <a:r>
              <a:rPr lang="zh-CN" altLang="en-US" sz="1400" dirty="0"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它</a:t>
            </a:r>
            <a:endParaRPr lang="en-US" altLang="zh-CN" sz="1400" dirty="0">
              <a:latin typeface="Microsoft YaHei Regular" panose="020B0703020204020201" charset="-122"/>
              <a:ea typeface="Microsoft YaHei Regular" panose="020B0703020204020201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快速调起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「</a:t>
            </a:r>
            <a:r>
              <a:rPr lang="zh-CN" alt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亿图图示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」</a:t>
            </a:r>
            <a:r>
              <a:rPr lang="zh-CN" altLang="en-US" sz="1400" dirty="0"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编辑</a:t>
            </a:r>
            <a:endParaRPr lang="en-US" altLang="zh-CN" sz="1400" dirty="0">
              <a:solidFill>
                <a:srgbClr val="007FFF"/>
              </a:solidFill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1645" y="1037"/>
              <a:ext cx="143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步骤五：体验插件功能之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——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编辑绘图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6" name="图片 5" descr="Subtract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293" y="3517415"/>
            <a:ext cx="695326" cy="588353"/>
          </a:xfrm>
          <a:prstGeom prst="rect">
            <a:avLst/>
          </a:prstGeom>
        </p:spPr>
      </p:pic>
      <p:pic>
        <p:nvPicPr>
          <p:cNvPr id="22" name="图片 21" descr="nhnh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0330" y="1536300"/>
            <a:ext cx="5976000" cy="4482000"/>
          </a:xfrm>
          <a:prstGeom prst="rect">
            <a:avLst/>
          </a:prstGeom>
        </p:spPr>
      </p:pic>
      <p:pic>
        <p:nvPicPr>
          <p:cNvPr id="24" name="图片 23" descr="bgbgb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90222" y="4052469"/>
            <a:ext cx="1706400" cy="816823"/>
          </a:xfrm>
          <a:prstGeom prst="rect">
            <a:avLst/>
          </a:prstGeom>
        </p:spPr>
      </p:pic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7451725" y="3049588"/>
          <a:ext cx="2641600" cy="200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4" name="Edraw.Document" r:id="rId12" imgW="8639175" imgH="6581775" progId="EdrawMax.EdrawDocument.1">
                  <p:embed/>
                </p:oleObj>
              </mc:Choice>
              <mc:Fallback>
                <p:oleObj name="Edraw.Document" r:id="rId12" imgW="8639175" imgH="6581775" progId="EdrawMax.EdrawDocument.1">
                  <p:embed/>
                  <p:pic>
                    <p:nvPicPr>
                      <p:cNvPr id="0" name="图片 1138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451725" y="3049588"/>
                        <a:ext cx="2641600" cy="2009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图片 24" descr="nhh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10514" y="4341817"/>
            <a:ext cx="238125" cy="2381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bg1">
            <a:extLst>
              <a:ext uri="{FF2B5EF4-FFF2-40B4-BE49-F238E27FC236}">
                <a16:creationId xmlns:a16="http://schemas.microsoft.com/office/drawing/2014/main" id="{BBBDD2BE-69FC-41BA-BAB4-278B4466BE4E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 descr="Subtrac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64540" y="1199515"/>
            <a:ext cx="1191260" cy="76200"/>
          </a:xfrm>
          <a:prstGeom prst="rect">
            <a:avLst/>
          </a:prstGeom>
        </p:spPr>
      </p:pic>
      <p:sp>
        <p:nvSpPr>
          <p:cNvPr id="26" name="文本框 11"/>
          <p:cNvSpPr txBox="1"/>
          <p:nvPr>
            <p:custDataLst>
              <p:tags r:id="rId2"/>
            </p:custDataLst>
          </p:nvPr>
        </p:nvSpPr>
        <p:spPr>
          <a:xfrm>
            <a:off x="982345" y="1905635"/>
            <a:ext cx="104978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dirty="0">
                <a:solidFill>
                  <a:srgbClr val="007FFF"/>
                </a:solidFill>
                <a:ea typeface="Microsoft YaHei Regular" panose="020B0703020204020201" charset="-122"/>
                <a:sym typeface="+mn-ea"/>
              </a:rPr>
              <a:t>我暂时不用「划词转图」功能，如何关闭？</a:t>
            </a:r>
          </a:p>
        </p:txBody>
      </p:sp>
      <p:sp>
        <p:nvSpPr>
          <p:cNvPr id="35" name="文本框 11"/>
          <p:cNvSpPr txBox="1"/>
          <p:nvPr>
            <p:custDataLst>
              <p:tags r:id="rId3"/>
            </p:custDataLst>
          </p:nvPr>
        </p:nvSpPr>
        <p:spPr>
          <a:xfrm>
            <a:off x="982345" y="2964180"/>
            <a:ext cx="104978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dirty="0">
                <a:solidFill>
                  <a:srgbClr val="007FFF"/>
                </a:solidFill>
                <a:ea typeface="Microsoft YaHei Regular" panose="020B0703020204020201" charset="-122"/>
                <a:sym typeface="+mn-ea"/>
              </a:rPr>
              <a:t>我暂时不用「亿图图示PPT插件」，如何关闭？</a:t>
            </a:r>
          </a:p>
        </p:txBody>
      </p:sp>
      <p:sp>
        <p:nvSpPr>
          <p:cNvPr id="45" name="文本框 50"/>
          <p:cNvSpPr txBox="1"/>
          <p:nvPr>
            <p:custDataLst>
              <p:tags r:id="rId4"/>
            </p:custDataLst>
          </p:nvPr>
        </p:nvSpPr>
        <p:spPr>
          <a:xfrm>
            <a:off x="1273810" y="3393440"/>
            <a:ext cx="1128395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PowerPoint：</a:t>
            </a:r>
          </a:p>
        </p:txBody>
      </p:sp>
      <p:sp>
        <p:nvSpPr>
          <p:cNvPr id="52" name="文本框 11"/>
          <p:cNvSpPr txBox="1"/>
          <p:nvPr>
            <p:custDataLst>
              <p:tags r:id="rId5"/>
            </p:custDataLst>
          </p:nvPr>
        </p:nvSpPr>
        <p:spPr>
          <a:xfrm>
            <a:off x="982304" y="2305247"/>
            <a:ext cx="10629792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ea typeface="Microsoft YaHei Regular" panose="020B0703020204020201" charset="-122"/>
              </a:rPr>
              <a:t>顶部菜单栏 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-&gt; 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ea typeface="Microsoft YaHei Regular" panose="020B0703020204020201" charset="-122"/>
              </a:rPr>
              <a:t>亿图图示 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 -&gt; 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ea typeface="Microsoft YaHei Regular" panose="020B0703020204020201" charset="-122"/>
              </a:rPr>
              <a:t>划词转图下拉菜单 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 -&gt; </a:t>
            </a:r>
            <a:r>
              <a:rPr lang="en-US" altLang="zh-CN" sz="1100" dirty="0">
                <a:solidFill>
                  <a:schemeClr val="tx1">
                    <a:alpha val="60000"/>
                  </a:schemeClr>
                </a:solidFill>
                <a:ea typeface="Microsoft YaHei Regular" panose="020B0703020204020201" charset="-122"/>
              </a:rPr>
              <a:t> 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ea typeface="Microsoft YaHei Regular" panose="020B0703020204020201" charset="-122"/>
              </a:rPr>
              <a:t>关闭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「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ea typeface="Microsoft YaHei Regular" panose="020B0703020204020201" charset="-122"/>
              </a:rPr>
              <a:t>鼠标随航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」 -&gt; </a:t>
            </a:r>
            <a:r>
              <a:rPr lang="en-US" altLang="zh-CN" sz="1100" dirty="0">
                <a:solidFill>
                  <a:schemeClr val="tx1">
                    <a:alpha val="60000"/>
                  </a:schemeClr>
                </a:solidFill>
                <a:ea typeface="Microsoft YaHei Regular" panose="020B0703020204020201" charset="-122"/>
              </a:rPr>
              <a:t> 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ea typeface="Microsoft YaHei Regular" panose="020B0703020204020201" charset="-122"/>
              </a:rPr>
              <a:t>在</a:t>
            </a:r>
            <a:r>
              <a:rPr lang="en-US" altLang="zh-CN" sz="1100" dirty="0">
                <a:solidFill>
                  <a:schemeClr val="tx1">
                    <a:alpha val="60000"/>
                  </a:schemeClr>
                </a:solidFill>
                <a:ea typeface="Microsoft YaHei Regular" panose="020B0703020204020201" charset="-122"/>
              </a:rPr>
              <a:t>PPT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ea typeface="Microsoft YaHei Regular" panose="020B0703020204020201" charset="-122"/>
              </a:rPr>
              <a:t>中划词将不再自动出现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「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ea typeface="Microsoft YaHei Regular" panose="020B0703020204020201" charset="-122"/>
              </a:rPr>
              <a:t>划词转图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」图标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ea typeface="Microsoft YaHei Regular" panose="020B0703020204020201" charset="-122"/>
              </a:rPr>
              <a:t> </a:t>
            </a:r>
          </a:p>
        </p:txBody>
      </p:sp>
      <p:sp>
        <p:nvSpPr>
          <p:cNvPr id="54" name="文本框 11"/>
          <p:cNvSpPr txBox="1"/>
          <p:nvPr>
            <p:custDataLst>
              <p:tags r:id="rId6"/>
            </p:custDataLst>
          </p:nvPr>
        </p:nvSpPr>
        <p:spPr>
          <a:xfrm>
            <a:off x="982345" y="4969755"/>
            <a:ext cx="102457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dirty="0">
                <a:solidFill>
                  <a:srgbClr val="007FFF"/>
                </a:solidFill>
                <a:ea typeface="Microsoft YaHei Regular" panose="020B0703020204020201" charset="-122"/>
                <a:sym typeface="+mn-ea"/>
              </a:rPr>
              <a:t>划词转图后，图示中的文本内容、分点数量和原始文本不完全一样，为什么？</a:t>
            </a:r>
          </a:p>
        </p:txBody>
      </p:sp>
      <p:sp>
        <p:nvSpPr>
          <p:cNvPr id="56" name="文本框 11"/>
          <p:cNvSpPr txBox="1"/>
          <p:nvPr>
            <p:custDataLst>
              <p:tags r:id="rId7"/>
            </p:custDataLst>
          </p:nvPr>
        </p:nvSpPr>
        <p:spPr>
          <a:xfrm>
            <a:off x="979170" y="5313045"/>
            <a:ext cx="10497820" cy="564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考虑到原始文本可能长短不一、结构不一，为了让划词转图后的效果更适合放在单页</a:t>
            </a:r>
            <a:r>
              <a:rPr lang="en-US" altLang="zh-CN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PPT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中做结构化呈现，</a:t>
            </a:r>
            <a:r>
              <a:rPr lang="en-US" altLang="zh-CN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AI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大模型会基于文本做一定的提炼</a:t>
            </a:r>
            <a:r>
              <a:rPr lang="en-US" altLang="zh-CN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/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扩展</a:t>
            </a:r>
            <a:r>
              <a:rPr lang="en-US" altLang="zh-CN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/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结构整理，导致和原始文本有一定差异。（欢迎您将原始文本和对生成效果的想法发送给产品经理或在线客服，我们会基于您的反馈和建议持续调整效果至更优水平）</a:t>
            </a:r>
          </a:p>
        </p:txBody>
      </p:sp>
      <p:pic>
        <p:nvPicPr>
          <p:cNvPr id="25" name="图片 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821119" cy="532800"/>
          </a:xfrm>
          <a:prstGeom prst="rect">
            <a:avLst/>
          </a:prstGeom>
        </p:spPr>
      </p:pic>
      <p:grpSp>
        <p:nvGrpSpPr>
          <p:cNvPr id="28" name="组合 11"/>
          <p:cNvGrpSpPr/>
          <p:nvPr/>
        </p:nvGrpSpPr>
        <p:grpSpPr>
          <a:xfrm>
            <a:off x="764540" y="658495"/>
            <a:ext cx="4489450" cy="617220"/>
            <a:chOff x="1645" y="1037"/>
            <a:chExt cx="7070" cy="972"/>
          </a:xfrm>
        </p:grpSpPr>
        <p:sp>
          <p:nvSpPr>
            <p:cNvPr id="29" name="文本框 2"/>
            <p:cNvSpPr txBox="1"/>
            <p:nvPr>
              <p:custDataLst>
                <p:tags r:id="rId11"/>
              </p:custDataLst>
            </p:nvPr>
          </p:nvSpPr>
          <p:spPr>
            <a:xfrm>
              <a:off x="1645" y="1037"/>
              <a:ext cx="7070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步骤六：常见问题、反馈与建议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30" name="图片 10" descr="Subtract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sp>
        <p:nvSpPr>
          <p:cNvPr id="3" name="文本框 50"/>
          <p:cNvSpPr txBox="1"/>
          <p:nvPr>
            <p:custDataLst>
              <p:tags r:id="rId8"/>
            </p:custDataLst>
          </p:nvPr>
        </p:nvSpPr>
        <p:spPr>
          <a:xfrm>
            <a:off x="979267" y="3650851"/>
            <a:ext cx="10052954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文件 -&gt; 选项 -&gt; 加载项 -&gt; 转到 -&gt; 取消勾选「亿图图示</a:t>
            </a:r>
            <a:r>
              <a:rPr lang="en-US" altLang="zh-CN" sz="1100" dirty="0" err="1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EdrawMax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」-&gt; 确认 -&gt; 顶部菜单栏不再出现 「亿图图示」</a:t>
            </a:r>
          </a:p>
        </p:txBody>
      </p:sp>
      <p:pic>
        <p:nvPicPr>
          <p:cNvPr id="4" name="图片 3" descr="9898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4055" y="1922145"/>
            <a:ext cx="288000" cy="288000"/>
          </a:xfrm>
          <a:prstGeom prst="rect">
            <a:avLst/>
          </a:prstGeom>
        </p:spPr>
      </p:pic>
      <p:pic>
        <p:nvPicPr>
          <p:cNvPr id="5" name="图片 4" descr="077776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2510" y="3411220"/>
            <a:ext cx="276923" cy="288000"/>
          </a:xfrm>
          <a:prstGeom prst="rect">
            <a:avLst/>
          </a:prstGeom>
        </p:spPr>
      </p:pic>
      <p:pic>
        <p:nvPicPr>
          <p:cNvPr id="6" name="图片 5" descr="6797968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32510" y="4060190"/>
            <a:ext cx="276923" cy="288000"/>
          </a:xfrm>
          <a:prstGeom prst="rect">
            <a:avLst/>
          </a:prstGeom>
        </p:spPr>
      </p:pic>
      <p:pic>
        <p:nvPicPr>
          <p:cNvPr id="7" name="图片 6" descr="9898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4055" y="2973215"/>
            <a:ext cx="288000" cy="288000"/>
          </a:xfrm>
          <a:prstGeom prst="rect">
            <a:avLst/>
          </a:prstGeom>
        </p:spPr>
      </p:pic>
      <p:sp>
        <p:nvSpPr>
          <p:cNvPr id="8" name="文本框 50"/>
          <p:cNvSpPr txBox="1"/>
          <p:nvPr>
            <p:custDataLst>
              <p:tags r:id="rId9"/>
            </p:custDataLst>
          </p:nvPr>
        </p:nvSpPr>
        <p:spPr>
          <a:xfrm>
            <a:off x="1274445" y="4054475"/>
            <a:ext cx="1128395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WPS PPT：</a:t>
            </a:r>
          </a:p>
        </p:txBody>
      </p:sp>
      <p:sp>
        <p:nvSpPr>
          <p:cNvPr id="9" name="文本框 50"/>
          <p:cNvSpPr txBox="1"/>
          <p:nvPr>
            <p:custDataLst>
              <p:tags r:id="rId10"/>
            </p:custDataLst>
          </p:nvPr>
        </p:nvSpPr>
        <p:spPr>
          <a:xfrm>
            <a:off x="979902" y="4311886"/>
            <a:ext cx="10052954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工具 -&gt; COM 加载项 -&gt; 取消勾选「EdrawMaxAddIn.Component」 -&gt; 确定 -&gt; 顶部菜单栏不再出现 「亿图图示」</a:t>
            </a:r>
          </a:p>
        </p:txBody>
      </p:sp>
      <p:pic>
        <p:nvPicPr>
          <p:cNvPr id="10" name="图片 9" descr="9898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4055" y="4979108"/>
            <a:ext cx="288000" cy="28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bg1">
            <a:extLst>
              <a:ext uri="{FF2B5EF4-FFF2-40B4-BE49-F238E27FC236}">
                <a16:creationId xmlns:a16="http://schemas.microsoft.com/office/drawing/2014/main" id="{2D8A49CA-5A79-4A06-A3D5-5225F89A3D55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 descr="Subtrac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64540" y="1199515"/>
            <a:ext cx="1191260" cy="76200"/>
          </a:xfrm>
          <a:prstGeom prst="rect">
            <a:avLst/>
          </a:prstGeom>
        </p:spPr>
      </p:pic>
      <p:sp>
        <p:nvSpPr>
          <p:cNvPr id="26" name="文本框 11"/>
          <p:cNvSpPr txBox="1"/>
          <p:nvPr>
            <p:custDataLst>
              <p:tags r:id="rId2"/>
            </p:custDataLst>
          </p:nvPr>
        </p:nvSpPr>
        <p:spPr>
          <a:xfrm>
            <a:off x="982345" y="1905635"/>
            <a:ext cx="104952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dirty="0">
                <a:solidFill>
                  <a:srgbClr val="007FFF"/>
                </a:solidFill>
                <a:ea typeface="Microsoft YaHei Regular" panose="020B0703020204020201" charset="-122"/>
                <a:sym typeface="+mn-ea"/>
              </a:rPr>
              <a:t>为什么我划词转图后，将图片插入PowerPoint / WPS PPT中提示「插入成功」 ，但没在页面上显示？</a:t>
            </a:r>
          </a:p>
        </p:txBody>
      </p:sp>
      <p:sp>
        <p:nvSpPr>
          <p:cNvPr id="35" name="文本框 11"/>
          <p:cNvSpPr txBox="1"/>
          <p:nvPr>
            <p:custDataLst>
              <p:tags r:id="rId3"/>
            </p:custDataLst>
          </p:nvPr>
        </p:nvSpPr>
        <p:spPr>
          <a:xfrm>
            <a:off x="982345" y="3204528"/>
            <a:ext cx="68840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dirty="0">
                <a:solidFill>
                  <a:srgbClr val="007FFF"/>
                </a:solidFill>
                <a:ea typeface="Microsoft YaHei Regular" panose="020B0703020204020201" charset="-122"/>
                <a:sym typeface="+mn-ea"/>
              </a:rPr>
              <a:t>为什么我的PowerPoint / WPS有两个亿图插件？</a:t>
            </a:r>
          </a:p>
        </p:txBody>
      </p:sp>
      <p:sp>
        <p:nvSpPr>
          <p:cNvPr id="52" name="文本框 11"/>
          <p:cNvSpPr txBox="1"/>
          <p:nvPr>
            <p:custDataLst>
              <p:tags r:id="rId4"/>
            </p:custDataLst>
          </p:nvPr>
        </p:nvSpPr>
        <p:spPr>
          <a:xfrm>
            <a:off x="982304" y="2225237"/>
            <a:ext cx="10629792" cy="54066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defTabSz="0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charset="0"/>
                <a:ea typeface="Microsoft YaHei Regular" charset="0"/>
                <a:cs typeface="Microsoft YaHei Regular" charset="0"/>
              </a:rPr>
              <a:t>若出现此情况，请检查您是否同时开启了PowerPoint和WPS </a:t>
            </a:r>
            <a:r>
              <a:rPr lang="en-US" altLang="zh-CN" sz="1100" dirty="0">
                <a:solidFill>
                  <a:schemeClr val="tx1">
                    <a:alpha val="60000"/>
                  </a:schemeClr>
                </a:solidFill>
                <a:latin typeface="Microsoft YaHei Regular" charset="0"/>
                <a:ea typeface="Microsoft YaHei Regular" charset="0"/>
                <a:cs typeface="Microsoft YaHei Regular" charset="0"/>
              </a:rPr>
              <a:t>PPT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charset="0"/>
                <a:ea typeface="Microsoft YaHei Regular" charset="0"/>
                <a:cs typeface="Microsoft YaHei Regular" charset="0"/>
              </a:rPr>
              <a:t>两个软件，或是否在多个文件之间做切换，若是，可能插入到了其他软件</a:t>
            </a:r>
            <a:r>
              <a:rPr lang="en-US" altLang="zh-CN" sz="1100" dirty="0">
                <a:solidFill>
                  <a:schemeClr val="tx1">
                    <a:alpha val="60000"/>
                  </a:schemeClr>
                </a:solidFill>
                <a:latin typeface="Microsoft YaHei Regular" charset="0"/>
                <a:ea typeface="Microsoft YaHei Regular" charset="0"/>
                <a:cs typeface="Microsoft YaHei Regular" charset="0"/>
              </a:rPr>
              <a:t>/</a:t>
            </a: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charset="0"/>
                <a:ea typeface="Microsoft YaHei Regular" charset="0"/>
                <a:cs typeface="Microsoft YaHei Regular" charset="0"/>
              </a:rPr>
              <a:t>文件中。建议在使用划词转图功能时，尽量避免打开了多个软件/文件的情况噢。</a:t>
            </a:r>
          </a:p>
        </p:txBody>
      </p:sp>
      <p:pic>
        <p:nvPicPr>
          <p:cNvPr id="25" name="图片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821119" cy="532800"/>
          </a:xfrm>
          <a:prstGeom prst="rect">
            <a:avLst/>
          </a:prstGeom>
        </p:spPr>
      </p:pic>
      <p:grpSp>
        <p:nvGrpSpPr>
          <p:cNvPr id="28" name="组合 11"/>
          <p:cNvGrpSpPr/>
          <p:nvPr/>
        </p:nvGrpSpPr>
        <p:grpSpPr>
          <a:xfrm>
            <a:off x="764540" y="658495"/>
            <a:ext cx="4489450" cy="617220"/>
            <a:chOff x="1645" y="1037"/>
            <a:chExt cx="7070" cy="972"/>
          </a:xfrm>
        </p:grpSpPr>
        <p:sp>
          <p:nvSpPr>
            <p:cNvPr id="29" name="文本框 2"/>
            <p:cNvSpPr txBox="1"/>
            <p:nvPr>
              <p:custDataLst>
                <p:tags r:id="rId8"/>
              </p:custDataLst>
            </p:nvPr>
          </p:nvSpPr>
          <p:spPr>
            <a:xfrm>
              <a:off x="1645" y="1037"/>
              <a:ext cx="7070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步骤六：常见问题、反馈与建议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30" name="图片 10" descr="Subtract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pic>
        <p:nvPicPr>
          <p:cNvPr id="4" name="图片 3" descr="9898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4055" y="1922145"/>
            <a:ext cx="288000" cy="288000"/>
          </a:xfrm>
          <a:prstGeom prst="rect">
            <a:avLst/>
          </a:prstGeom>
        </p:spPr>
      </p:pic>
      <p:pic>
        <p:nvPicPr>
          <p:cNvPr id="7" name="图片 6" descr="9898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4055" y="3213880"/>
            <a:ext cx="288000" cy="2880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982345" y="3533140"/>
            <a:ext cx="10629900" cy="5645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defTabSz="0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latin typeface="Microsoft YaHei Regular" charset="0"/>
                <a:ea typeface="Microsoft YaHei Regular" charset="0"/>
                <a:cs typeface="Microsoft YaHei Regular" charset="0"/>
              </a:rPr>
              <a:t>目前，亿图拥有「亿图图示」和「亿图脑图」两款插件，分别跟随两款产品各自的Windows版本一起下载、安装、更新。两款插件的功能不一样，欢迎您根据需要选择性使用。</a:t>
            </a:r>
          </a:p>
        </p:txBody>
      </p:sp>
      <p:sp>
        <p:nvSpPr>
          <p:cNvPr id="13" name="文本框 11"/>
          <p:cNvSpPr txBox="1"/>
          <p:nvPr>
            <p:custDataLst>
              <p:tags r:id="rId6"/>
            </p:custDataLst>
          </p:nvPr>
        </p:nvSpPr>
        <p:spPr>
          <a:xfrm>
            <a:off x="982345" y="4525963"/>
            <a:ext cx="6884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007FFF"/>
                </a:solidFill>
                <a:ea typeface="Microsoft YaHei Regular" panose="020B0703020204020201" charset="-122"/>
                <a:sym typeface="+mn-ea"/>
              </a:rPr>
              <a:t>亿图图示的账号和</a:t>
            </a:r>
            <a:r>
              <a:rPr lang="en-US" altLang="zh-CN" sz="1400" dirty="0">
                <a:solidFill>
                  <a:srgbClr val="007FFF"/>
                </a:solidFill>
                <a:ea typeface="Microsoft YaHei Regular" panose="020B0703020204020201" charset="-122"/>
                <a:sym typeface="+mn-ea"/>
              </a:rPr>
              <a:t>Microsoft / WPS PPT</a:t>
            </a:r>
            <a:r>
              <a:rPr lang="zh-CN" altLang="en-US" sz="1400" dirty="0">
                <a:solidFill>
                  <a:srgbClr val="007FFF"/>
                </a:solidFill>
                <a:ea typeface="Microsoft YaHei Regular" panose="020B0703020204020201" charset="-122"/>
                <a:sym typeface="+mn-ea"/>
              </a:rPr>
              <a:t>是一样的吗？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ea typeface="Microsoft YaHei Regular" panose="020B0703020204020201" charset="-122"/>
            </a:endParaRPr>
          </a:p>
        </p:txBody>
      </p:sp>
      <p:pic>
        <p:nvPicPr>
          <p:cNvPr id="14" name="图片 13" descr="9898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4055" y="4535315"/>
            <a:ext cx="288000" cy="2880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982304" y="4934782"/>
            <a:ext cx="10629792" cy="2616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0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alpha val="60000"/>
                  </a:schemeClr>
                </a:solidFill>
                <a:ea typeface="Microsoft YaHei Regular" charset="0"/>
              </a:rPr>
              <a:t>不一样，需要分开注册、登录。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bg1">
            <a:extLst>
              <a:ext uri="{FF2B5EF4-FFF2-40B4-BE49-F238E27FC236}">
                <a16:creationId xmlns:a16="http://schemas.microsoft.com/office/drawing/2014/main" id="{CBF0DD17-4B79-4CCF-8493-9340E473365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821119" cy="532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745490" y="2306648"/>
            <a:ext cx="10713085" cy="405704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826" y="4263859"/>
            <a:ext cx="1735952" cy="173595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395" y="4304822"/>
            <a:ext cx="4277354" cy="162463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2" cstate="email"/>
          <a:stretch>
            <a:fillRect/>
          </a:stretch>
        </p:blipFill>
        <p:spPr>
          <a:xfrm>
            <a:off x="2335802" y="2629568"/>
            <a:ext cx="2160000" cy="60279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3" cstate="email"/>
          <a:stretch>
            <a:fillRect/>
          </a:stretch>
        </p:blipFill>
        <p:spPr>
          <a:xfrm>
            <a:off x="7755072" y="2629567"/>
            <a:ext cx="2160000" cy="602790"/>
          </a:xfrm>
          <a:prstGeom prst="rect">
            <a:avLst/>
          </a:prstGeom>
        </p:spPr>
      </p:pic>
      <p:sp>
        <p:nvSpPr>
          <p:cNvPr id="44" name="文本框 43"/>
          <p:cNvSpPr txBox="1"/>
          <p:nvPr/>
        </p:nvSpPr>
        <p:spPr>
          <a:xfrm>
            <a:off x="1328481" y="3321706"/>
            <a:ext cx="4158000" cy="852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若您在日常工作、学习中常用到</a:t>
            </a:r>
            <a:r>
              <a:rPr lang="en-US" sz="1100" dirty="0">
                <a:solidFill>
                  <a:schemeClr val="bg1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「</a:t>
            </a:r>
            <a:r>
              <a:rPr lang="en-US" altLang="zh-CN" sz="1100" dirty="0">
                <a:solidFill>
                  <a:schemeClr val="bg1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Office</a:t>
            </a:r>
            <a:r>
              <a:rPr lang="zh-CN" altLang="en-US" sz="1100" dirty="0">
                <a:solidFill>
                  <a:schemeClr val="bg1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插件</a:t>
            </a:r>
            <a:r>
              <a:rPr lang="en-US" sz="1100" dirty="0">
                <a:solidFill>
                  <a:schemeClr val="bg1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」</a:t>
            </a:r>
            <a:r>
              <a:rPr lang="zh-CN" altLang="en-US" sz="1100" dirty="0">
                <a:solidFill>
                  <a:schemeClr val="bg1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，欢迎用微信扫码入群，分享您对产品的使用感受和对功能迭代的诉求，产品经理期待与您的交流。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2751910" y="2746227"/>
            <a:ext cx="1327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加入用户群</a:t>
            </a:r>
          </a:p>
        </p:txBody>
      </p:sp>
      <p:sp>
        <p:nvSpPr>
          <p:cNvPr id="21" name="标题 1"/>
          <p:cNvSpPr txBox="1"/>
          <p:nvPr/>
        </p:nvSpPr>
        <p:spPr>
          <a:xfrm>
            <a:off x="4080865" y="1551955"/>
            <a:ext cx="4063047" cy="33655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800" dirty="0">
                <a:ea typeface="微软雅黑" panose="020B0503020204020204" pitchFamily="34" charset="-122"/>
              </a:rPr>
              <a:t>恭喜您完成新手体验，感谢使用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764540" y="658495"/>
            <a:ext cx="4489450" cy="617220"/>
            <a:chOff x="1645" y="1037"/>
            <a:chExt cx="7070" cy="972"/>
          </a:xfrm>
        </p:grpSpPr>
        <p:sp>
          <p:nvSpPr>
            <p:cNvPr id="3" name="文本框 2"/>
            <p:cNvSpPr txBox="1"/>
            <p:nvPr>
              <p:custDataLst>
                <p:tags r:id="rId4"/>
              </p:custDataLst>
            </p:nvPr>
          </p:nvSpPr>
          <p:spPr>
            <a:xfrm>
              <a:off x="1645" y="1037"/>
              <a:ext cx="7070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步骤六：常见问题、反馈与建议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1" name="图片 10" descr="Subtract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040052" y="2746227"/>
            <a:ext cx="15900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联系在线客服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696354" y="3412491"/>
            <a:ext cx="4156075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若您遇到安装、下载、购买、售后等问题，联系在线客服可以更快解决噢。</a:t>
            </a:r>
          </a:p>
        </p:txBody>
      </p:sp>
      <p:pic>
        <p:nvPicPr>
          <p:cNvPr id="15" name="图片 14" descr="A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4037282" y="1551320"/>
            <a:ext cx="337185" cy="337185"/>
          </a:xfrm>
          <a:prstGeom prst="rect">
            <a:avLst/>
          </a:prstGeom>
        </p:spPr>
      </p:pic>
      <p:pic>
        <p:nvPicPr>
          <p:cNvPr id="16" name="图片 15" descr="B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7842690" y="1556732"/>
            <a:ext cx="337185" cy="33718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067" y="2535170"/>
            <a:ext cx="20322" cy="3600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jQ2ZGM1YjBiYTRlZjMwMzVlNjQ3OTcwNmYyZTczOT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346.88456692913394,&quot;left&quot;:82.15299212598424,&quot;top&quot;:139.90614173228346,&quot;width&quot;:795.6304724409449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346.88456692913394,&quot;left&quot;:82.15299212598424,&quot;top&quot;:139.90614173228346,&quot;width&quot;:795.6304724409449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1.31338582677165,&quot;left&quot;:56.15511811023622,&quot;top&quot;:205.09858267716535,&quot;width&quot;:847.0585039370078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1.31338582677165,&quot;left&quot;:56.15511811023622,&quot;top&quot;:205.09858267716535,&quot;width&quot;:847.0585039370078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1.31338582677165,&quot;left&quot;:56.15511811023622,&quot;top&quot;:205.09858267716535,&quot;width&quot;:847.0585039370078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1.31338582677165,&quot;left&quot;:56.15511811023622,&quot;top&quot;:205.09858267716535,&quot;width&quot;:847.0585039370078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1.31338582677165,&quot;left&quot;:56.15511811023622,&quot;top&quot;:205.09858267716535,&quot;width&quot;:847.0585039370078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271.31338582677165,&quot;left&quot;:56.15511811023622,&quot;top&quot;:205.09858267716535,&quot;width&quot;:847.0585039370078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271.31338582677165,&quot;left&quot;:56.15511811023622,&quot;top&quot;:205.09858267716535,&quot;width&quot;:847.0585039370078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271.31338582677165,&quot;left&quot;:56.15511811023622,&quot;top&quot;:205.09858267716535,&quot;width&quot;:847.0585039370078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1.31338582677165,&quot;left&quot;:56.15511811023622,&quot;top&quot;:205.09858267716535,&quot;width&quot;:847.0585039370078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1314</Words>
  <Application>Microsoft Office PowerPoint</Application>
  <PresentationFormat>宽屏</PresentationFormat>
  <Paragraphs>70</Paragraphs>
  <Slides>11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Microsoft YaHei Bold</vt:lpstr>
      <vt:lpstr>Microsoft YaHei Regular</vt:lpstr>
      <vt:lpstr>微软雅黑</vt:lpstr>
      <vt:lpstr>Arial</vt:lpstr>
      <vt:lpstr>Calibri</vt:lpstr>
      <vt:lpstr>Calibri Light</vt:lpstr>
      <vt:lpstr>Office 主题​​</vt:lpstr>
      <vt:lpstr>1_Office 主题​​</vt:lpstr>
      <vt:lpstr>Edraw.Document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YongqiLiu柳咏祺</dc:creator>
  <cp:lastModifiedBy>YongqiLiu柳咏祺</cp:lastModifiedBy>
  <cp:revision>337</cp:revision>
  <dcterms:created xsi:type="dcterms:W3CDTF">2024-11-26T15:27:00Z</dcterms:created>
  <dcterms:modified xsi:type="dcterms:W3CDTF">2025-03-24T13:21:10Z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47A5847842D64976B271DEE24B07ECAE_13</vt:lpwstr>
  </property>
  <property fmtid="{D5CDD505-2E9C-101B-9397-08002B2CF9AE}" pid="3" name="KSOProductBuildVer">
    <vt:lpwstr>2052-12.1.0.20305</vt:lpwstr>
  </property>
</Properties>
</file>