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58" r:id="rId5"/>
    <p:sldId id="261" r:id="rId6"/>
    <p:sldId id="263" r:id="rId7"/>
    <p:sldId id="259" r:id="rId8"/>
    <p:sldId id="262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C000"/>
    <a:srgbClr val="FFA600"/>
    <a:srgbClr val="FFFFFF"/>
    <a:srgbClr val="FFA200"/>
    <a:srgbClr val="FCAC11"/>
    <a:srgbClr val="F3C139"/>
    <a:srgbClr val="FFB71E"/>
    <a:srgbClr val="FFBE28"/>
    <a:srgbClr val="FFC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67" autoAdjust="0"/>
    <p:restoredTop sz="94660"/>
  </p:normalViewPr>
  <p:slideViewPr>
    <p:cSldViewPr snapToGrid="0">
      <p:cViewPr>
        <p:scale>
          <a:sx n="50" d="100"/>
          <a:sy n="50" d="100"/>
        </p:scale>
        <p:origin x="1068" y="52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1D691-D41E-474E-8E44-394E2F40893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FE767-694A-4370-BBE1-EF054AF87F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8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5FE767-694A-4370-BBE1-EF054AF87F5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081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5FE767-694A-4370-BBE1-EF054AF87F5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257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5FE767-694A-4370-BBE1-EF054AF87F5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371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1FEECB-4004-DA26-6B28-B22EF393E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AC9430-E5D5-D2FD-54D1-205521FC6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DD5F52-5D9B-4EBD-1C41-2B3054984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0CB190-0D5A-DFDF-119E-682928E5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CE58CC-30A1-3BAC-2140-1FE7D116A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214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23E4AF-C87E-08F5-084D-34A2F99DD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209A54-EAB4-845C-2073-CC441F197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49F67E-4648-1B63-E16B-F584BFFE5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23A92F-C69C-9E20-6DAA-60A264A2A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3A8CA6-2B5D-8AE1-DE03-D436CF08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667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6D8F5F-325C-EE1B-D06C-A28BBFC9C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682CFA-CD2D-EE3E-E045-45C173196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F69E55-3921-94DB-CFA6-459880EE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446E2A-C7E1-438F-84E7-631B41D74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251886-9F19-95EA-07E4-10BF0D288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58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073429-771B-BB0F-C70B-97A75B7F4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D6D8CF-13F9-3FE3-2CEB-129140E9D6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AB6DE8F-2FC8-D287-3F6C-922C83730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693212-937B-146F-C10E-F1FE08DBF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A9CA9F-FA98-5061-EC75-085E94974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F197110-02FD-581D-D563-83AE1164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536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A78E62-3006-8898-2698-06D4D97AA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FE9E09-96AB-FFEC-44F2-EE403122D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69094BB-DC01-34E1-161D-AD5D4E5E9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97C5A0-870A-6818-D19C-456C8A519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3868EF6-CB56-FB61-3F40-054389783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B2179B-F747-D89C-1431-1A23CFD7D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D91B798-7B8F-D08D-730B-60AF214E0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BAED688-C0EE-CB95-4D60-2D96B207D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65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19FB6-D3EA-EA22-DB5F-05FA5D4B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5FEE6FF-BFC5-7C10-56D5-749AB8F40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36F4308-A0B4-202F-390B-D2ACD1B01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19C6D33-85D2-35EC-092C-E866981C6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4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66923A8-B0F5-26E5-4382-D432EB140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41647DA-9B65-4F5B-C32F-888318A7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DFA239-7215-54C5-CF8F-B7661360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95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BE715E-2F3F-89D7-11DC-0909B14A3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2F9664-7B2D-58BC-9937-397E69F85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967853E-A7C6-107E-70BD-526F4A4E2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85F50F-30A2-5821-3EF4-41D325563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F8ADD5-63E9-40C4-FD15-6A6D9C7A0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2B61AE-6464-519D-4982-58F5861A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33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50C0F8-2DFD-FA66-4741-C095C698C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D612F31-806F-99B2-845D-67AAA0ECE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0526E5D-2CDD-BD89-B7EF-BC345BCC4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F2A1DA-6838-4647-51D4-F9871C47C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F8842D-D05E-7DBD-1862-8E824EA40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F0A0DC-6CFE-D162-278F-5B3DEBA9E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618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15FECD-196D-C170-FCB8-77AF7851F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C0D1C74-36BB-6E85-D50D-48D43809C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01485B-E140-05EE-D1C9-10F7F4874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2B1F13-2B2F-9AFA-0A10-17976109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DA263B-FA44-38B7-7D6F-70ED7DC0E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451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A9B41BF-BD50-4363-3C17-50E49EA23A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938FD42-1775-82C8-9A27-57442C1E0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5E52D1-147D-9039-DA76-625C2D3CF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41FA01-4023-0277-553F-0C77758B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CD08FE-15D4-7528-FAEB-7B3DC820B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328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7E0151E-F13E-7911-8119-B8BF45355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CDBC4C4-832B-99FC-A9FC-FD030E781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81390F-4FF9-50F1-8BD6-520E42EBB7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8B040-3998-41AC-B05C-9152B63EC3EA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7D98FB-DA29-FA95-56BC-86D305081E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A469E3-C0CD-545E-E44B-B6A6B7233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C9E58-F3E7-45EC-AF9A-405E3684AF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88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BBFAD82C-EC21-D351-9E40-AD041296CA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85" r="1796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5" name="图片 14" descr="文本&#10;&#10;描述已自动生成">
            <a:extLst>
              <a:ext uri="{FF2B5EF4-FFF2-40B4-BE49-F238E27FC236}">
                <a16:creationId xmlns:a16="http://schemas.microsoft.com/office/drawing/2014/main" id="{FECAF123-87A8-F43A-F395-43683D6D89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25" b="24731"/>
          <a:stretch/>
        </p:blipFill>
        <p:spPr>
          <a:xfrm>
            <a:off x="1235914" y="2160494"/>
            <a:ext cx="3721942" cy="847165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25CC31AD-0D1B-7EFD-8B8C-61DCA2164227}"/>
              </a:ext>
            </a:extLst>
          </p:cNvPr>
          <p:cNvSpPr txBox="1"/>
          <p:nvPr/>
        </p:nvSpPr>
        <p:spPr>
          <a:xfrm>
            <a:off x="1235914" y="3272135"/>
            <a:ext cx="4801314" cy="461665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2400" b="1" i="0" dirty="0">
                <a:solidFill>
                  <a:schemeClr val="bg1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专业的甘特图绘制和项目管理软件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94A411-9758-DE20-DFF1-C47163AEF311}"/>
              </a:ext>
            </a:extLst>
          </p:cNvPr>
          <p:cNvSpPr txBox="1"/>
          <p:nvPr/>
        </p:nvSpPr>
        <p:spPr>
          <a:xfrm>
            <a:off x="1235914" y="3998276"/>
            <a:ext cx="4839786" cy="788934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 i="0">
                <a:solidFill>
                  <a:schemeClr val="bg1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0" dirty="0">
                <a:sym typeface="HarmonyOS Sans SC" panose="00000500000000000000" pitchFamily="2" charset="-122"/>
              </a:rPr>
              <a:t>服务华为、比亚迪、科大讯飞、中兴通讯等企业</a:t>
            </a:r>
            <a:endParaRPr lang="en-US" altLang="zh-CN" sz="1600" b="0" dirty="0">
              <a:sym typeface="HarmonyOS Sans SC" panose="000005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0" dirty="0">
                <a:sym typeface="HarmonyOS Sans SC" panose="00000500000000000000" pitchFamily="2" charset="-122"/>
              </a:rPr>
              <a:t>微软</a:t>
            </a:r>
            <a:r>
              <a:rPr lang="en-US" altLang="zh-CN" sz="1600" b="0" dirty="0">
                <a:sym typeface="HarmonyOS Sans SC" panose="00000500000000000000" pitchFamily="2" charset="-122"/>
              </a:rPr>
              <a:t>Project</a:t>
            </a:r>
            <a:r>
              <a:rPr lang="zh-CN" altLang="en-US" sz="1600" b="0" dirty="0">
                <a:sym typeface="HarmonyOS Sans SC" panose="00000500000000000000" pitchFamily="2" charset="-122"/>
              </a:rPr>
              <a:t>国产替代、数据平滑迁移导入</a:t>
            </a:r>
          </a:p>
        </p:txBody>
      </p:sp>
    </p:spTree>
    <p:extLst>
      <p:ext uri="{BB962C8B-B14F-4D97-AF65-F5344CB8AC3E}">
        <p14:creationId xmlns:p14="http://schemas.microsoft.com/office/powerpoint/2010/main" val="286433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形用户界面&#10;&#10;描述已自动生成">
            <a:extLst>
              <a:ext uri="{FF2B5EF4-FFF2-40B4-BE49-F238E27FC236}">
                <a16:creationId xmlns:a16="http://schemas.microsoft.com/office/drawing/2014/main" id="{633173F0-85CA-B1E8-BB0A-29C4FABB8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655" y="3468488"/>
            <a:ext cx="8164688" cy="5044483"/>
          </a:xfrm>
          <a:prstGeom prst="rect">
            <a:avLst/>
          </a:prstGeom>
        </p:spPr>
      </p:pic>
      <p:pic>
        <p:nvPicPr>
          <p:cNvPr id="8" name="图片 7" descr="图片包含 游戏机, 标志&#10;&#10;描述已自动生成">
            <a:extLst>
              <a:ext uri="{FF2B5EF4-FFF2-40B4-BE49-F238E27FC236}">
                <a16:creationId xmlns:a16="http://schemas.microsoft.com/office/drawing/2014/main" id="{0F15073D-28E7-8F05-7BEE-41CE36554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56" y="4207517"/>
            <a:ext cx="2241249" cy="2174677"/>
          </a:xfrm>
          <a:prstGeom prst="rect">
            <a:avLst/>
          </a:prstGeom>
        </p:spPr>
      </p:pic>
      <p:pic>
        <p:nvPicPr>
          <p:cNvPr id="10" name="图片 9" descr="图片包含 游戏机&#10;&#10;描述已自动生成">
            <a:extLst>
              <a:ext uri="{FF2B5EF4-FFF2-40B4-BE49-F238E27FC236}">
                <a16:creationId xmlns:a16="http://schemas.microsoft.com/office/drawing/2014/main" id="{A7102F92-56FC-BEEF-C83E-E0F7C3C91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843" y="4321564"/>
            <a:ext cx="1600200" cy="1581150"/>
          </a:xfrm>
          <a:prstGeom prst="rect">
            <a:avLst/>
          </a:prstGeom>
        </p:spPr>
      </p:pic>
      <p:pic>
        <p:nvPicPr>
          <p:cNvPr id="12" name="图片 11" descr="图标&#10;&#10;中度可信度描述已自动生成">
            <a:extLst>
              <a:ext uri="{FF2B5EF4-FFF2-40B4-BE49-F238E27FC236}">
                <a16:creationId xmlns:a16="http://schemas.microsoft.com/office/drawing/2014/main" id="{2FE34750-39D8-EFF0-E935-ACCA1E2C5B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538" y="3343464"/>
            <a:ext cx="2158108" cy="1728109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DB400F7-08D2-CDA9-636C-9D19F97A2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0743" y="3745854"/>
            <a:ext cx="461665" cy="461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E209DBA-4DAE-7C3E-5F77-CD909F267E4B}"/>
              </a:ext>
            </a:extLst>
          </p:cNvPr>
          <p:cNvSpPr txBox="1"/>
          <p:nvPr/>
        </p:nvSpPr>
        <p:spPr>
          <a:xfrm>
            <a:off x="50005" y="173948"/>
            <a:ext cx="12091987" cy="15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轻巧且强大</a:t>
            </a:r>
            <a:endParaRPr lang="en-US" altLang="zh-CN" sz="4400" b="1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轻松绘制</a:t>
            </a:r>
            <a:r>
              <a:rPr lang="zh-CN" altLang="en-US" sz="2000" b="0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甘特图，高效推进项目计划、资源分配和预算管理</a:t>
            </a:r>
            <a:endParaRPr lang="en-US" altLang="zh-CN" sz="2000" b="0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6371069-6EC6-E805-3DEB-83E88B01D6C4}"/>
              </a:ext>
            </a:extLst>
          </p:cNvPr>
          <p:cNvSpPr/>
          <p:nvPr/>
        </p:nvSpPr>
        <p:spPr>
          <a:xfrm>
            <a:off x="1034443" y="2144034"/>
            <a:ext cx="673084" cy="673084"/>
          </a:xfrm>
          <a:prstGeom prst="ellipse">
            <a:avLst/>
          </a:prstGeom>
          <a:solidFill>
            <a:srgbClr val="FF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8D48CC0-E7B9-DFEE-4432-E14A9F2EFFE5}"/>
              </a:ext>
            </a:extLst>
          </p:cNvPr>
          <p:cNvSpPr/>
          <p:nvPr/>
        </p:nvSpPr>
        <p:spPr>
          <a:xfrm>
            <a:off x="9196209" y="2144034"/>
            <a:ext cx="673084" cy="673084"/>
          </a:xfrm>
          <a:prstGeom prst="ellipse">
            <a:avLst/>
          </a:prstGeom>
          <a:solidFill>
            <a:srgbClr val="FF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649DEA2-7CF8-9EC4-EC9F-A53250065E81}"/>
              </a:ext>
            </a:extLst>
          </p:cNvPr>
          <p:cNvSpPr/>
          <p:nvPr/>
        </p:nvSpPr>
        <p:spPr>
          <a:xfrm>
            <a:off x="3511719" y="2144034"/>
            <a:ext cx="673084" cy="673084"/>
          </a:xfrm>
          <a:prstGeom prst="ellipse">
            <a:avLst/>
          </a:prstGeom>
          <a:solidFill>
            <a:srgbClr val="FF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416479EF-EB47-E536-229D-7C80DE846ECF}"/>
              </a:ext>
            </a:extLst>
          </p:cNvPr>
          <p:cNvSpPr/>
          <p:nvPr/>
        </p:nvSpPr>
        <p:spPr>
          <a:xfrm>
            <a:off x="6357603" y="2144034"/>
            <a:ext cx="673084" cy="673084"/>
          </a:xfrm>
          <a:prstGeom prst="ellipse">
            <a:avLst/>
          </a:prstGeom>
          <a:solidFill>
            <a:srgbClr val="FF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3F18604-3AA9-5E45-5A70-6EC967B51910}"/>
              </a:ext>
            </a:extLst>
          </p:cNvPr>
          <p:cNvSpPr txBox="1"/>
          <p:nvPr/>
        </p:nvSpPr>
        <p:spPr>
          <a:xfrm>
            <a:off x="1749020" y="1987204"/>
            <a:ext cx="1721206" cy="986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A6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轻松上手</a:t>
            </a:r>
            <a:endParaRPr lang="en-US" altLang="zh-CN" sz="1600" b="1" dirty="0">
              <a:solidFill>
                <a:srgbClr val="FFA600"/>
              </a:solidFill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通用</a:t>
            </a:r>
            <a:r>
              <a:rPr lang="en-US" altLang="zh-CN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Office</a:t>
            </a:r>
            <a:r>
              <a:rPr lang="zh-CN" altLang="en-US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界面设计</a:t>
            </a:r>
            <a:endParaRPr lang="en-US" altLang="zh-CN" sz="1200" dirty="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交互简洁，帮助完善</a:t>
            </a:r>
            <a:endParaRPr lang="zh-CN" altLang="en-US" sz="12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9DBDEF5-0B87-CCD2-A70A-9205CA05275A}"/>
              </a:ext>
            </a:extLst>
          </p:cNvPr>
          <p:cNvSpPr txBox="1"/>
          <p:nvPr/>
        </p:nvSpPr>
        <p:spPr>
          <a:xfrm>
            <a:off x="4226296" y="1987204"/>
            <a:ext cx="2089814" cy="986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A6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数据交互</a:t>
            </a:r>
            <a:endParaRPr lang="en-US" altLang="zh-CN" sz="1600" b="1" dirty="0">
              <a:solidFill>
                <a:srgbClr val="FFA600"/>
              </a:solidFill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数据与图形双向交互</a:t>
            </a:r>
            <a:endParaRPr lang="en-US" altLang="zh-CN" sz="1200" dirty="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支持数据导入与导出</a:t>
            </a:r>
            <a:endParaRPr lang="zh-CN" altLang="en-US" sz="12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5D52BC7-4E6B-3272-D185-C6AD1EF39E31}"/>
              </a:ext>
            </a:extLst>
          </p:cNvPr>
          <p:cNvSpPr txBox="1"/>
          <p:nvPr/>
        </p:nvSpPr>
        <p:spPr>
          <a:xfrm>
            <a:off x="7072180" y="1987204"/>
            <a:ext cx="2089814" cy="987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A6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资源管理</a:t>
            </a:r>
            <a:endParaRPr lang="en-US" altLang="zh-CN" sz="1600" b="1" dirty="0">
              <a:solidFill>
                <a:srgbClr val="FFA600"/>
              </a:solidFill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支持自定义资源</a:t>
            </a:r>
            <a:endParaRPr lang="en-US" altLang="zh-CN" sz="1200" dirty="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支持统计和分析</a:t>
            </a:r>
            <a:endParaRPr lang="zh-CN" altLang="en-US" sz="12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A18F5B7-85EC-CD3B-521E-C66123029E74}"/>
              </a:ext>
            </a:extLst>
          </p:cNvPr>
          <p:cNvSpPr txBox="1"/>
          <p:nvPr/>
        </p:nvSpPr>
        <p:spPr>
          <a:xfrm>
            <a:off x="9918067" y="1987204"/>
            <a:ext cx="2089814" cy="984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A6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一键报表</a:t>
            </a:r>
            <a:endParaRPr lang="en-US" altLang="zh-CN" sz="1600" b="1" dirty="0">
              <a:solidFill>
                <a:srgbClr val="FFA600"/>
              </a:solidFill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多种报表，一键生成</a:t>
            </a:r>
            <a:endParaRPr lang="en-US" altLang="zh-CN" sz="1200" dirty="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快速汇报项目进展</a:t>
            </a:r>
            <a:endParaRPr lang="en-US" altLang="zh-CN" sz="1200" dirty="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19" name="iconfont-10499-5121486">
            <a:extLst>
              <a:ext uri="{FF2B5EF4-FFF2-40B4-BE49-F238E27FC236}">
                <a16:creationId xmlns:a16="http://schemas.microsoft.com/office/drawing/2014/main" id="{C36979AB-9EB2-DE1C-D361-E6E6DCA9CED0}"/>
              </a:ext>
            </a:extLst>
          </p:cNvPr>
          <p:cNvSpPr/>
          <p:nvPr/>
        </p:nvSpPr>
        <p:spPr>
          <a:xfrm>
            <a:off x="1199982" y="2264348"/>
            <a:ext cx="377350" cy="367791"/>
          </a:xfrm>
          <a:custGeom>
            <a:avLst/>
            <a:gdLst>
              <a:gd name="T0" fmla="*/ 9127 w 11264"/>
              <a:gd name="T1" fmla="*/ 10978 h 10978"/>
              <a:gd name="T2" fmla="*/ 809 w 11264"/>
              <a:gd name="T3" fmla="*/ 10978 h 10978"/>
              <a:gd name="T4" fmla="*/ 0 w 11264"/>
              <a:gd name="T5" fmla="*/ 10169 h 10978"/>
              <a:gd name="T6" fmla="*/ 0 w 11264"/>
              <a:gd name="T7" fmla="*/ 4694 h 10978"/>
              <a:gd name="T8" fmla="*/ 157 w 11264"/>
              <a:gd name="T9" fmla="*/ 4355 h 10978"/>
              <a:gd name="T10" fmla="*/ 495 w 11264"/>
              <a:gd name="T11" fmla="*/ 4252 h 10978"/>
              <a:gd name="T12" fmla="*/ 1773 w 11264"/>
              <a:gd name="T13" fmla="*/ 4173 h 10978"/>
              <a:gd name="T14" fmla="*/ 4589 w 11264"/>
              <a:gd name="T15" fmla="*/ 1227 h 10978"/>
              <a:gd name="T16" fmla="*/ 4589 w 11264"/>
              <a:gd name="T17" fmla="*/ 1174 h 10978"/>
              <a:gd name="T18" fmla="*/ 5997 w 11264"/>
              <a:gd name="T19" fmla="*/ 0 h 10978"/>
              <a:gd name="T20" fmla="*/ 7300 w 11264"/>
              <a:gd name="T21" fmla="*/ 1148 h 10978"/>
              <a:gd name="T22" fmla="*/ 7170 w 11264"/>
              <a:gd name="T23" fmla="*/ 3859 h 10978"/>
              <a:gd name="T24" fmla="*/ 10352 w 11264"/>
              <a:gd name="T25" fmla="*/ 3859 h 10978"/>
              <a:gd name="T26" fmla="*/ 11029 w 11264"/>
              <a:gd name="T27" fmla="*/ 4172 h 10978"/>
              <a:gd name="T28" fmla="*/ 11212 w 11264"/>
              <a:gd name="T29" fmla="*/ 4875 h 10978"/>
              <a:gd name="T30" fmla="*/ 10038 w 11264"/>
              <a:gd name="T31" fmla="*/ 10273 h 10978"/>
              <a:gd name="T32" fmla="*/ 9127 w 11264"/>
              <a:gd name="T33" fmla="*/ 10978 h 10978"/>
              <a:gd name="T34" fmla="*/ 783 w 11264"/>
              <a:gd name="T35" fmla="*/ 5059 h 10978"/>
              <a:gd name="T36" fmla="*/ 783 w 11264"/>
              <a:gd name="T37" fmla="*/ 10196 h 10978"/>
              <a:gd name="T38" fmla="*/ 809 w 11264"/>
              <a:gd name="T39" fmla="*/ 10222 h 10978"/>
              <a:gd name="T40" fmla="*/ 9127 w 11264"/>
              <a:gd name="T41" fmla="*/ 10222 h 10978"/>
              <a:gd name="T42" fmla="*/ 9257 w 11264"/>
              <a:gd name="T43" fmla="*/ 10118 h 10978"/>
              <a:gd name="T44" fmla="*/ 10404 w 11264"/>
              <a:gd name="T45" fmla="*/ 4773 h 10978"/>
              <a:gd name="T46" fmla="*/ 10378 w 11264"/>
              <a:gd name="T47" fmla="*/ 4721 h 10978"/>
              <a:gd name="T48" fmla="*/ 10325 w 11264"/>
              <a:gd name="T49" fmla="*/ 4694 h 10978"/>
              <a:gd name="T50" fmla="*/ 6675 w 11264"/>
              <a:gd name="T51" fmla="*/ 4694 h 10978"/>
              <a:gd name="T52" fmla="*/ 6258 w 11264"/>
              <a:gd name="T53" fmla="*/ 4433 h 10978"/>
              <a:gd name="T54" fmla="*/ 6258 w 11264"/>
              <a:gd name="T55" fmla="*/ 3938 h 10978"/>
              <a:gd name="T56" fmla="*/ 6519 w 11264"/>
              <a:gd name="T57" fmla="*/ 1409 h 10978"/>
              <a:gd name="T58" fmla="*/ 6519 w 11264"/>
              <a:gd name="T59" fmla="*/ 1357 h 10978"/>
              <a:gd name="T60" fmla="*/ 5972 w 11264"/>
              <a:gd name="T61" fmla="*/ 836 h 10978"/>
              <a:gd name="T62" fmla="*/ 5345 w 11264"/>
              <a:gd name="T63" fmla="*/ 1304 h 10978"/>
              <a:gd name="T64" fmla="*/ 1799 w 11264"/>
              <a:gd name="T65" fmla="*/ 5007 h 10978"/>
              <a:gd name="T66" fmla="*/ 783 w 11264"/>
              <a:gd name="T67" fmla="*/ 5059 h 10978"/>
              <a:gd name="T68" fmla="*/ 783 w 11264"/>
              <a:gd name="T69" fmla="*/ 5059 h 10978"/>
              <a:gd name="T70" fmla="*/ 2113 w 11264"/>
              <a:gd name="T71" fmla="*/ 4538 h 10978"/>
              <a:gd name="T72" fmla="*/ 2896 w 11264"/>
              <a:gd name="T73" fmla="*/ 4538 h 10978"/>
              <a:gd name="T74" fmla="*/ 2896 w 11264"/>
              <a:gd name="T75" fmla="*/ 10274 h 10978"/>
              <a:gd name="T76" fmla="*/ 2113 w 11264"/>
              <a:gd name="T77" fmla="*/ 10274 h 10978"/>
              <a:gd name="T78" fmla="*/ 2113 w 11264"/>
              <a:gd name="T79" fmla="*/ 4538 h 10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264" h="10978">
                <a:moveTo>
                  <a:pt x="9127" y="10978"/>
                </a:moveTo>
                <a:lnTo>
                  <a:pt x="809" y="10978"/>
                </a:lnTo>
                <a:cubicBezTo>
                  <a:pt x="366" y="10978"/>
                  <a:pt x="0" y="10613"/>
                  <a:pt x="0" y="10169"/>
                </a:cubicBezTo>
                <a:lnTo>
                  <a:pt x="0" y="4694"/>
                </a:lnTo>
                <a:cubicBezTo>
                  <a:pt x="0" y="4564"/>
                  <a:pt x="53" y="4433"/>
                  <a:pt x="157" y="4355"/>
                </a:cubicBezTo>
                <a:cubicBezTo>
                  <a:pt x="261" y="4277"/>
                  <a:pt x="392" y="4225"/>
                  <a:pt x="495" y="4252"/>
                </a:cubicBezTo>
                <a:cubicBezTo>
                  <a:pt x="599" y="4252"/>
                  <a:pt x="1043" y="4225"/>
                  <a:pt x="1773" y="4173"/>
                </a:cubicBezTo>
                <a:cubicBezTo>
                  <a:pt x="3677" y="4017"/>
                  <a:pt x="4589" y="3052"/>
                  <a:pt x="4589" y="1227"/>
                </a:cubicBezTo>
                <a:lnTo>
                  <a:pt x="4589" y="1174"/>
                </a:lnTo>
                <a:cubicBezTo>
                  <a:pt x="4642" y="757"/>
                  <a:pt x="5007" y="0"/>
                  <a:pt x="5997" y="0"/>
                </a:cubicBezTo>
                <a:cubicBezTo>
                  <a:pt x="6857" y="0"/>
                  <a:pt x="7222" y="730"/>
                  <a:pt x="7300" y="1148"/>
                </a:cubicBezTo>
                <a:cubicBezTo>
                  <a:pt x="7353" y="1357"/>
                  <a:pt x="7692" y="2634"/>
                  <a:pt x="7170" y="3859"/>
                </a:cubicBezTo>
                <a:lnTo>
                  <a:pt x="10352" y="3859"/>
                </a:lnTo>
                <a:cubicBezTo>
                  <a:pt x="10613" y="3859"/>
                  <a:pt x="10847" y="3963"/>
                  <a:pt x="11029" y="4172"/>
                </a:cubicBezTo>
                <a:cubicBezTo>
                  <a:pt x="11186" y="4380"/>
                  <a:pt x="11264" y="4640"/>
                  <a:pt x="11212" y="4875"/>
                </a:cubicBezTo>
                <a:lnTo>
                  <a:pt x="10038" y="10273"/>
                </a:lnTo>
                <a:cubicBezTo>
                  <a:pt x="9936" y="10692"/>
                  <a:pt x="9571" y="10978"/>
                  <a:pt x="9127" y="10978"/>
                </a:cubicBezTo>
                <a:close/>
                <a:moveTo>
                  <a:pt x="783" y="5059"/>
                </a:moveTo>
                <a:lnTo>
                  <a:pt x="783" y="10196"/>
                </a:lnTo>
                <a:cubicBezTo>
                  <a:pt x="783" y="10222"/>
                  <a:pt x="783" y="10222"/>
                  <a:pt x="809" y="10222"/>
                </a:cubicBezTo>
                <a:lnTo>
                  <a:pt x="9127" y="10222"/>
                </a:lnTo>
                <a:cubicBezTo>
                  <a:pt x="9179" y="10222"/>
                  <a:pt x="9257" y="10169"/>
                  <a:pt x="9257" y="10118"/>
                </a:cubicBezTo>
                <a:lnTo>
                  <a:pt x="10404" y="4773"/>
                </a:lnTo>
                <a:cubicBezTo>
                  <a:pt x="10404" y="4747"/>
                  <a:pt x="10404" y="4721"/>
                  <a:pt x="10378" y="4721"/>
                </a:cubicBezTo>
                <a:cubicBezTo>
                  <a:pt x="10352" y="4721"/>
                  <a:pt x="10352" y="4694"/>
                  <a:pt x="10325" y="4694"/>
                </a:cubicBezTo>
                <a:lnTo>
                  <a:pt x="6675" y="4694"/>
                </a:lnTo>
                <a:cubicBezTo>
                  <a:pt x="6493" y="4694"/>
                  <a:pt x="6337" y="4591"/>
                  <a:pt x="6258" y="4433"/>
                </a:cubicBezTo>
                <a:cubicBezTo>
                  <a:pt x="6179" y="4277"/>
                  <a:pt x="6179" y="4094"/>
                  <a:pt x="6258" y="3938"/>
                </a:cubicBezTo>
                <a:cubicBezTo>
                  <a:pt x="6935" y="2817"/>
                  <a:pt x="6519" y="1409"/>
                  <a:pt x="6519" y="1409"/>
                </a:cubicBezTo>
                <a:lnTo>
                  <a:pt x="6519" y="1357"/>
                </a:lnTo>
                <a:cubicBezTo>
                  <a:pt x="6493" y="1278"/>
                  <a:pt x="6415" y="836"/>
                  <a:pt x="5972" y="836"/>
                </a:cubicBezTo>
                <a:cubicBezTo>
                  <a:pt x="5477" y="836"/>
                  <a:pt x="5372" y="1174"/>
                  <a:pt x="5345" y="1304"/>
                </a:cubicBezTo>
                <a:cubicBezTo>
                  <a:pt x="5345" y="2869"/>
                  <a:pt x="4719" y="4746"/>
                  <a:pt x="1799" y="5007"/>
                </a:cubicBezTo>
                <a:cubicBezTo>
                  <a:pt x="1487" y="5008"/>
                  <a:pt x="1070" y="5034"/>
                  <a:pt x="783" y="5059"/>
                </a:cubicBezTo>
                <a:close/>
                <a:moveTo>
                  <a:pt x="783" y="5059"/>
                </a:moveTo>
                <a:close/>
                <a:moveTo>
                  <a:pt x="2113" y="4538"/>
                </a:moveTo>
                <a:lnTo>
                  <a:pt x="2896" y="4538"/>
                </a:lnTo>
                <a:lnTo>
                  <a:pt x="2896" y="10274"/>
                </a:lnTo>
                <a:lnTo>
                  <a:pt x="2113" y="10274"/>
                </a:lnTo>
                <a:lnTo>
                  <a:pt x="2113" y="45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confont-10499-5121486">
            <a:extLst>
              <a:ext uri="{FF2B5EF4-FFF2-40B4-BE49-F238E27FC236}">
                <a16:creationId xmlns:a16="http://schemas.microsoft.com/office/drawing/2014/main" id="{593D04D9-B217-937C-FC42-79F982A92AC7}"/>
              </a:ext>
            </a:extLst>
          </p:cNvPr>
          <p:cNvSpPr/>
          <p:nvPr/>
        </p:nvSpPr>
        <p:spPr>
          <a:xfrm>
            <a:off x="3662990" y="2290598"/>
            <a:ext cx="377350" cy="377328"/>
          </a:xfrm>
          <a:custGeom>
            <a:avLst/>
            <a:gdLst>
              <a:gd name="connsiteX0" fmla="*/ 589503 w 606862"/>
              <a:gd name="connsiteY0" fmla="*/ 574581 h 606829"/>
              <a:gd name="connsiteX1" fmla="*/ 600915 w 606862"/>
              <a:gd name="connsiteY1" fmla="*/ 579318 h 606829"/>
              <a:gd name="connsiteX2" fmla="*/ 605662 w 606862"/>
              <a:gd name="connsiteY2" fmla="*/ 590705 h 606829"/>
              <a:gd name="connsiteX3" fmla="*/ 600915 w 606862"/>
              <a:gd name="connsiteY3" fmla="*/ 602093 h 606829"/>
              <a:gd name="connsiteX4" fmla="*/ 589503 w 606862"/>
              <a:gd name="connsiteY4" fmla="*/ 606829 h 606829"/>
              <a:gd name="connsiteX5" fmla="*/ 577989 w 606862"/>
              <a:gd name="connsiteY5" fmla="*/ 602093 h 606829"/>
              <a:gd name="connsiteX6" fmla="*/ 573343 w 606862"/>
              <a:gd name="connsiteY6" fmla="*/ 590705 h 606829"/>
              <a:gd name="connsiteX7" fmla="*/ 577989 w 606862"/>
              <a:gd name="connsiteY7" fmla="*/ 579318 h 606829"/>
              <a:gd name="connsiteX8" fmla="*/ 589503 w 606862"/>
              <a:gd name="connsiteY8" fmla="*/ 574581 h 606829"/>
              <a:gd name="connsiteX9" fmla="*/ 523136 w 606862"/>
              <a:gd name="connsiteY9" fmla="*/ 574581 h 606829"/>
              <a:gd name="connsiteX10" fmla="*/ 539260 w 606862"/>
              <a:gd name="connsiteY10" fmla="*/ 590705 h 606829"/>
              <a:gd name="connsiteX11" fmla="*/ 523136 w 606862"/>
              <a:gd name="connsiteY11" fmla="*/ 606829 h 606829"/>
              <a:gd name="connsiteX12" fmla="*/ 507012 w 606862"/>
              <a:gd name="connsiteY12" fmla="*/ 590705 h 606829"/>
              <a:gd name="connsiteX13" fmla="*/ 523136 w 606862"/>
              <a:gd name="connsiteY13" fmla="*/ 574581 h 606829"/>
              <a:gd name="connsiteX14" fmla="*/ 456946 w 606862"/>
              <a:gd name="connsiteY14" fmla="*/ 574581 h 606829"/>
              <a:gd name="connsiteX15" fmla="*/ 473070 w 606862"/>
              <a:gd name="connsiteY15" fmla="*/ 590705 h 606829"/>
              <a:gd name="connsiteX16" fmla="*/ 456946 w 606862"/>
              <a:gd name="connsiteY16" fmla="*/ 606829 h 606829"/>
              <a:gd name="connsiteX17" fmla="*/ 440822 w 606862"/>
              <a:gd name="connsiteY17" fmla="*/ 590705 h 606829"/>
              <a:gd name="connsiteX18" fmla="*/ 456946 w 606862"/>
              <a:gd name="connsiteY18" fmla="*/ 574581 h 606829"/>
              <a:gd name="connsiteX19" fmla="*/ 390685 w 606862"/>
              <a:gd name="connsiteY19" fmla="*/ 574581 h 606829"/>
              <a:gd name="connsiteX20" fmla="*/ 406809 w 606862"/>
              <a:gd name="connsiteY20" fmla="*/ 590705 h 606829"/>
              <a:gd name="connsiteX21" fmla="*/ 390685 w 606862"/>
              <a:gd name="connsiteY21" fmla="*/ 606829 h 606829"/>
              <a:gd name="connsiteX22" fmla="*/ 374561 w 606862"/>
              <a:gd name="connsiteY22" fmla="*/ 590705 h 606829"/>
              <a:gd name="connsiteX23" fmla="*/ 390685 w 606862"/>
              <a:gd name="connsiteY23" fmla="*/ 574581 h 606829"/>
              <a:gd name="connsiteX24" fmla="*/ 324530 w 606862"/>
              <a:gd name="connsiteY24" fmla="*/ 574581 h 606829"/>
              <a:gd name="connsiteX25" fmla="*/ 335943 w 606862"/>
              <a:gd name="connsiteY25" fmla="*/ 579318 h 606829"/>
              <a:gd name="connsiteX26" fmla="*/ 340690 w 606862"/>
              <a:gd name="connsiteY26" fmla="*/ 590705 h 606829"/>
              <a:gd name="connsiteX27" fmla="*/ 335943 w 606862"/>
              <a:gd name="connsiteY27" fmla="*/ 602093 h 606829"/>
              <a:gd name="connsiteX28" fmla="*/ 324530 w 606862"/>
              <a:gd name="connsiteY28" fmla="*/ 606829 h 606829"/>
              <a:gd name="connsiteX29" fmla="*/ 313118 w 606862"/>
              <a:gd name="connsiteY29" fmla="*/ 602093 h 606829"/>
              <a:gd name="connsiteX30" fmla="*/ 308371 w 606862"/>
              <a:gd name="connsiteY30" fmla="*/ 590705 h 606829"/>
              <a:gd name="connsiteX31" fmla="*/ 313118 w 606862"/>
              <a:gd name="connsiteY31" fmla="*/ 579318 h 606829"/>
              <a:gd name="connsiteX32" fmla="*/ 324530 w 606862"/>
              <a:gd name="connsiteY32" fmla="*/ 574581 h 606829"/>
              <a:gd name="connsiteX33" fmla="*/ 589503 w 606862"/>
              <a:gd name="connsiteY33" fmla="*/ 508461 h 606829"/>
              <a:gd name="connsiteX34" fmla="*/ 605663 w 606862"/>
              <a:gd name="connsiteY34" fmla="*/ 524585 h 606829"/>
              <a:gd name="connsiteX35" fmla="*/ 589503 w 606862"/>
              <a:gd name="connsiteY35" fmla="*/ 540709 h 606829"/>
              <a:gd name="connsiteX36" fmla="*/ 573343 w 606862"/>
              <a:gd name="connsiteY36" fmla="*/ 524585 h 606829"/>
              <a:gd name="connsiteX37" fmla="*/ 589503 w 606862"/>
              <a:gd name="connsiteY37" fmla="*/ 508461 h 606829"/>
              <a:gd name="connsiteX38" fmla="*/ 324531 w 606862"/>
              <a:gd name="connsiteY38" fmla="*/ 508461 h 606829"/>
              <a:gd name="connsiteX39" fmla="*/ 340691 w 606862"/>
              <a:gd name="connsiteY39" fmla="*/ 524585 h 606829"/>
              <a:gd name="connsiteX40" fmla="*/ 324531 w 606862"/>
              <a:gd name="connsiteY40" fmla="*/ 540709 h 606829"/>
              <a:gd name="connsiteX41" fmla="*/ 308371 w 606862"/>
              <a:gd name="connsiteY41" fmla="*/ 524585 h 606829"/>
              <a:gd name="connsiteX42" fmla="*/ 324531 w 606862"/>
              <a:gd name="connsiteY42" fmla="*/ 508461 h 606829"/>
              <a:gd name="connsiteX43" fmla="*/ 589503 w 606862"/>
              <a:gd name="connsiteY43" fmla="*/ 442200 h 606829"/>
              <a:gd name="connsiteX44" fmla="*/ 605663 w 606862"/>
              <a:gd name="connsiteY44" fmla="*/ 458324 h 606829"/>
              <a:gd name="connsiteX45" fmla="*/ 589503 w 606862"/>
              <a:gd name="connsiteY45" fmla="*/ 474448 h 606829"/>
              <a:gd name="connsiteX46" fmla="*/ 573343 w 606862"/>
              <a:gd name="connsiteY46" fmla="*/ 458324 h 606829"/>
              <a:gd name="connsiteX47" fmla="*/ 589503 w 606862"/>
              <a:gd name="connsiteY47" fmla="*/ 442200 h 606829"/>
              <a:gd name="connsiteX48" fmla="*/ 324531 w 606862"/>
              <a:gd name="connsiteY48" fmla="*/ 442200 h 606829"/>
              <a:gd name="connsiteX49" fmla="*/ 340691 w 606862"/>
              <a:gd name="connsiteY49" fmla="*/ 458324 h 606829"/>
              <a:gd name="connsiteX50" fmla="*/ 324531 w 606862"/>
              <a:gd name="connsiteY50" fmla="*/ 474448 h 606829"/>
              <a:gd name="connsiteX51" fmla="*/ 308371 w 606862"/>
              <a:gd name="connsiteY51" fmla="*/ 458324 h 606829"/>
              <a:gd name="connsiteX52" fmla="*/ 324531 w 606862"/>
              <a:gd name="connsiteY52" fmla="*/ 442200 h 606829"/>
              <a:gd name="connsiteX53" fmla="*/ 589503 w 606862"/>
              <a:gd name="connsiteY53" fmla="*/ 376080 h 606829"/>
              <a:gd name="connsiteX54" fmla="*/ 605663 w 606862"/>
              <a:gd name="connsiteY54" fmla="*/ 392169 h 606829"/>
              <a:gd name="connsiteX55" fmla="*/ 589503 w 606862"/>
              <a:gd name="connsiteY55" fmla="*/ 408258 h 606829"/>
              <a:gd name="connsiteX56" fmla="*/ 573343 w 606862"/>
              <a:gd name="connsiteY56" fmla="*/ 392169 h 606829"/>
              <a:gd name="connsiteX57" fmla="*/ 589503 w 606862"/>
              <a:gd name="connsiteY57" fmla="*/ 376080 h 606829"/>
              <a:gd name="connsiteX58" fmla="*/ 324531 w 606862"/>
              <a:gd name="connsiteY58" fmla="*/ 376080 h 606829"/>
              <a:gd name="connsiteX59" fmla="*/ 340691 w 606862"/>
              <a:gd name="connsiteY59" fmla="*/ 392169 h 606829"/>
              <a:gd name="connsiteX60" fmla="*/ 324531 w 606862"/>
              <a:gd name="connsiteY60" fmla="*/ 408258 h 606829"/>
              <a:gd name="connsiteX61" fmla="*/ 308371 w 606862"/>
              <a:gd name="connsiteY61" fmla="*/ 392169 h 606829"/>
              <a:gd name="connsiteX62" fmla="*/ 324531 w 606862"/>
              <a:gd name="connsiteY62" fmla="*/ 376080 h 606829"/>
              <a:gd name="connsiteX63" fmla="*/ 16129 w 606862"/>
              <a:gd name="connsiteY63" fmla="*/ 371352 h 606829"/>
              <a:gd name="connsiteX64" fmla="*/ 32258 w 606862"/>
              <a:gd name="connsiteY64" fmla="*/ 387460 h 606829"/>
              <a:gd name="connsiteX65" fmla="*/ 32258 w 606862"/>
              <a:gd name="connsiteY65" fmla="*/ 441622 h 606829"/>
              <a:gd name="connsiteX66" fmla="*/ 119658 w 606862"/>
              <a:gd name="connsiteY66" fmla="*/ 528807 h 606829"/>
              <a:gd name="connsiteX67" fmla="*/ 193853 w 606862"/>
              <a:gd name="connsiteY67" fmla="*/ 528807 h 606829"/>
              <a:gd name="connsiteX68" fmla="*/ 175506 w 606862"/>
              <a:gd name="connsiteY68" fmla="*/ 510585 h 606829"/>
              <a:gd name="connsiteX69" fmla="*/ 175506 w 606862"/>
              <a:gd name="connsiteY69" fmla="*/ 487732 h 606829"/>
              <a:gd name="connsiteX70" fmla="*/ 198389 w 606862"/>
              <a:gd name="connsiteY70" fmla="*/ 487732 h 606829"/>
              <a:gd name="connsiteX71" fmla="*/ 244257 w 606862"/>
              <a:gd name="connsiteY71" fmla="*/ 533538 h 606829"/>
              <a:gd name="connsiteX72" fmla="*/ 244257 w 606862"/>
              <a:gd name="connsiteY72" fmla="*/ 556391 h 606829"/>
              <a:gd name="connsiteX73" fmla="*/ 198389 w 606862"/>
              <a:gd name="connsiteY73" fmla="*/ 602098 h 606829"/>
              <a:gd name="connsiteX74" fmla="*/ 186998 w 606862"/>
              <a:gd name="connsiteY74" fmla="*/ 606829 h 606829"/>
              <a:gd name="connsiteX75" fmla="*/ 175506 w 606862"/>
              <a:gd name="connsiteY75" fmla="*/ 602098 h 606829"/>
              <a:gd name="connsiteX76" fmla="*/ 175506 w 606862"/>
              <a:gd name="connsiteY76" fmla="*/ 579345 h 606829"/>
              <a:gd name="connsiteX77" fmla="*/ 193853 w 606862"/>
              <a:gd name="connsiteY77" fmla="*/ 561022 h 606829"/>
              <a:gd name="connsiteX78" fmla="*/ 119658 w 606862"/>
              <a:gd name="connsiteY78" fmla="*/ 561022 h 606829"/>
              <a:gd name="connsiteX79" fmla="*/ 0 w 606862"/>
              <a:gd name="connsiteY79" fmla="*/ 441622 h 606829"/>
              <a:gd name="connsiteX80" fmla="*/ 0 w 606862"/>
              <a:gd name="connsiteY80" fmla="*/ 387460 h 606829"/>
              <a:gd name="connsiteX81" fmla="*/ 16129 w 606862"/>
              <a:gd name="connsiteY81" fmla="*/ 371352 h 606829"/>
              <a:gd name="connsiteX82" fmla="*/ 589503 w 606862"/>
              <a:gd name="connsiteY82" fmla="*/ 310031 h 606829"/>
              <a:gd name="connsiteX83" fmla="*/ 600915 w 606862"/>
              <a:gd name="connsiteY83" fmla="*/ 314757 h 606829"/>
              <a:gd name="connsiteX84" fmla="*/ 605662 w 606862"/>
              <a:gd name="connsiteY84" fmla="*/ 326120 h 606829"/>
              <a:gd name="connsiteX85" fmla="*/ 600915 w 606862"/>
              <a:gd name="connsiteY85" fmla="*/ 337483 h 606829"/>
              <a:gd name="connsiteX86" fmla="*/ 589503 w 606862"/>
              <a:gd name="connsiteY86" fmla="*/ 342209 h 606829"/>
              <a:gd name="connsiteX87" fmla="*/ 577989 w 606862"/>
              <a:gd name="connsiteY87" fmla="*/ 337483 h 606829"/>
              <a:gd name="connsiteX88" fmla="*/ 573343 w 606862"/>
              <a:gd name="connsiteY88" fmla="*/ 326120 h 606829"/>
              <a:gd name="connsiteX89" fmla="*/ 577989 w 606862"/>
              <a:gd name="connsiteY89" fmla="*/ 314757 h 606829"/>
              <a:gd name="connsiteX90" fmla="*/ 589503 w 606862"/>
              <a:gd name="connsiteY90" fmla="*/ 310031 h 606829"/>
              <a:gd name="connsiteX91" fmla="*/ 523136 w 606862"/>
              <a:gd name="connsiteY91" fmla="*/ 310031 h 606829"/>
              <a:gd name="connsiteX92" fmla="*/ 539260 w 606862"/>
              <a:gd name="connsiteY92" fmla="*/ 326120 h 606829"/>
              <a:gd name="connsiteX93" fmla="*/ 523136 w 606862"/>
              <a:gd name="connsiteY93" fmla="*/ 342209 h 606829"/>
              <a:gd name="connsiteX94" fmla="*/ 507012 w 606862"/>
              <a:gd name="connsiteY94" fmla="*/ 326120 h 606829"/>
              <a:gd name="connsiteX95" fmla="*/ 523136 w 606862"/>
              <a:gd name="connsiteY95" fmla="*/ 310031 h 606829"/>
              <a:gd name="connsiteX96" fmla="*/ 456946 w 606862"/>
              <a:gd name="connsiteY96" fmla="*/ 310031 h 606829"/>
              <a:gd name="connsiteX97" fmla="*/ 473070 w 606862"/>
              <a:gd name="connsiteY97" fmla="*/ 326120 h 606829"/>
              <a:gd name="connsiteX98" fmla="*/ 456946 w 606862"/>
              <a:gd name="connsiteY98" fmla="*/ 342209 h 606829"/>
              <a:gd name="connsiteX99" fmla="*/ 440822 w 606862"/>
              <a:gd name="connsiteY99" fmla="*/ 326120 h 606829"/>
              <a:gd name="connsiteX100" fmla="*/ 456946 w 606862"/>
              <a:gd name="connsiteY100" fmla="*/ 310031 h 606829"/>
              <a:gd name="connsiteX101" fmla="*/ 390685 w 606862"/>
              <a:gd name="connsiteY101" fmla="*/ 310031 h 606829"/>
              <a:gd name="connsiteX102" fmla="*/ 406809 w 606862"/>
              <a:gd name="connsiteY102" fmla="*/ 326120 h 606829"/>
              <a:gd name="connsiteX103" fmla="*/ 390685 w 606862"/>
              <a:gd name="connsiteY103" fmla="*/ 342209 h 606829"/>
              <a:gd name="connsiteX104" fmla="*/ 374561 w 606862"/>
              <a:gd name="connsiteY104" fmla="*/ 326120 h 606829"/>
              <a:gd name="connsiteX105" fmla="*/ 390685 w 606862"/>
              <a:gd name="connsiteY105" fmla="*/ 310031 h 606829"/>
              <a:gd name="connsiteX106" fmla="*/ 324530 w 606862"/>
              <a:gd name="connsiteY106" fmla="*/ 310031 h 606829"/>
              <a:gd name="connsiteX107" fmla="*/ 335943 w 606862"/>
              <a:gd name="connsiteY107" fmla="*/ 314757 h 606829"/>
              <a:gd name="connsiteX108" fmla="*/ 340690 w 606862"/>
              <a:gd name="connsiteY108" fmla="*/ 326120 h 606829"/>
              <a:gd name="connsiteX109" fmla="*/ 335943 w 606862"/>
              <a:gd name="connsiteY109" fmla="*/ 337483 h 606829"/>
              <a:gd name="connsiteX110" fmla="*/ 324530 w 606862"/>
              <a:gd name="connsiteY110" fmla="*/ 342209 h 606829"/>
              <a:gd name="connsiteX111" fmla="*/ 313118 w 606862"/>
              <a:gd name="connsiteY111" fmla="*/ 337483 h 606829"/>
              <a:gd name="connsiteX112" fmla="*/ 308371 w 606862"/>
              <a:gd name="connsiteY112" fmla="*/ 326120 h 606829"/>
              <a:gd name="connsiteX113" fmla="*/ 313118 w 606862"/>
              <a:gd name="connsiteY113" fmla="*/ 314757 h 606829"/>
              <a:gd name="connsiteX114" fmla="*/ 324530 w 606862"/>
              <a:gd name="connsiteY114" fmla="*/ 310031 h 606829"/>
              <a:gd name="connsiteX115" fmla="*/ 33463 w 606862"/>
              <a:gd name="connsiteY115" fmla="*/ 32254 h 606829"/>
              <a:gd name="connsiteX116" fmla="*/ 33463 w 606862"/>
              <a:gd name="connsiteY116" fmla="*/ 264618 h 606829"/>
              <a:gd name="connsiteX117" fmla="*/ 266158 w 606862"/>
              <a:gd name="connsiteY117" fmla="*/ 264618 h 606829"/>
              <a:gd name="connsiteX118" fmla="*/ 266158 w 606862"/>
              <a:gd name="connsiteY118" fmla="*/ 32254 h 606829"/>
              <a:gd name="connsiteX119" fmla="*/ 17331 w 606862"/>
              <a:gd name="connsiteY119" fmla="*/ 37 h 606829"/>
              <a:gd name="connsiteX120" fmla="*/ 282289 w 606862"/>
              <a:gd name="connsiteY120" fmla="*/ 37 h 606829"/>
              <a:gd name="connsiteX121" fmla="*/ 298421 w 606862"/>
              <a:gd name="connsiteY121" fmla="*/ 16145 h 606829"/>
              <a:gd name="connsiteX122" fmla="*/ 298421 w 606862"/>
              <a:gd name="connsiteY122" fmla="*/ 280726 h 606829"/>
              <a:gd name="connsiteX123" fmla="*/ 282289 w 606862"/>
              <a:gd name="connsiteY123" fmla="*/ 296835 h 606829"/>
              <a:gd name="connsiteX124" fmla="*/ 17331 w 606862"/>
              <a:gd name="connsiteY124" fmla="*/ 296835 h 606829"/>
              <a:gd name="connsiteX125" fmla="*/ 1200 w 606862"/>
              <a:gd name="connsiteY125" fmla="*/ 280726 h 606829"/>
              <a:gd name="connsiteX126" fmla="*/ 1200 w 606862"/>
              <a:gd name="connsiteY126" fmla="*/ 16145 h 606829"/>
              <a:gd name="connsiteX127" fmla="*/ 17331 w 606862"/>
              <a:gd name="connsiteY127" fmla="*/ 37 h 606829"/>
              <a:gd name="connsiteX128" fmla="*/ 419682 w 606862"/>
              <a:gd name="connsiteY128" fmla="*/ 0 h 606829"/>
              <a:gd name="connsiteX129" fmla="*/ 431126 w 606862"/>
              <a:gd name="connsiteY129" fmla="*/ 4757 h 606829"/>
              <a:gd name="connsiteX130" fmla="*/ 431126 w 606862"/>
              <a:gd name="connsiteY130" fmla="*/ 27611 h 606829"/>
              <a:gd name="connsiteX131" fmla="*/ 412877 w 606862"/>
              <a:gd name="connsiteY131" fmla="*/ 45834 h 606829"/>
              <a:gd name="connsiteX132" fmla="*/ 487083 w 606862"/>
              <a:gd name="connsiteY132" fmla="*/ 45834 h 606829"/>
              <a:gd name="connsiteX133" fmla="*/ 606862 w 606862"/>
              <a:gd name="connsiteY133" fmla="*/ 165340 h 606829"/>
              <a:gd name="connsiteX134" fmla="*/ 606862 w 606862"/>
              <a:gd name="connsiteY134" fmla="*/ 219405 h 606829"/>
              <a:gd name="connsiteX135" fmla="*/ 590730 w 606862"/>
              <a:gd name="connsiteY135" fmla="*/ 235514 h 606829"/>
              <a:gd name="connsiteX136" fmla="*/ 574599 w 606862"/>
              <a:gd name="connsiteY136" fmla="*/ 219405 h 606829"/>
              <a:gd name="connsiteX137" fmla="*/ 574599 w 606862"/>
              <a:gd name="connsiteY137" fmla="*/ 165340 h 606829"/>
              <a:gd name="connsiteX138" fmla="*/ 487184 w 606862"/>
              <a:gd name="connsiteY138" fmla="*/ 78051 h 606829"/>
              <a:gd name="connsiteX139" fmla="*/ 412978 w 606862"/>
              <a:gd name="connsiteY139" fmla="*/ 78051 h 606829"/>
              <a:gd name="connsiteX140" fmla="*/ 431227 w 606862"/>
              <a:gd name="connsiteY140" fmla="*/ 96274 h 606829"/>
              <a:gd name="connsiteX141" fmla="*/ 431227 w 606862"/>
              <a:gd name="connsiteY141" fmla="*/ 119128 h 606829"/>
              <a:gd name="connsiteX142" fmla="*/ 419834 w 606862"/>
              <a:gd name="connsiteY142" fmla="*/ 123860 h 606829"/>
              <a:gd name="connsiteX143" fmla="*/ 408440 w 606862"/>
              <a:gd name="connsiteY143" fmla="*/ 119128 h 606829"/>
              <a:gd name="connsiteX144" fmla="*/ 362566 w 606862"/>
              <a:gd name="connsiteY144" fmla="*/ 73319 h 606829"/>
              <a:gd name="connsiteX145" fmla="*/ 362566 w 606862"/>
              <a:gd name="connsiteY145" fmla="*/ 50566 h 606829"/>
              <a:gd name="connsiteX146" fmla="*/ 408239 w 606862"/>
              <a:gd name="connsiteY146" fmla="*/ 4757 h 606829"/>
              <a:gd name="connsiteX147" fmla="*/ 419682 w 606862"/>
              <a:gd name="connsiteY147" fmla="*/ 0 h 606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6862" h="606829">
                <a:moveTo>
                  <a:pt x="589503" y="574581"/>
                </a:moveTo>
                <a:cubicBezTo>
                  <a:pt x="593644" y="574581"/>
                  <a:pt x="597784" y="576294"/>
                  <a:pt x="600915" y="579318"/>
                </a:cubicBezTo>
                <a:cubicBezTo>
                  <a:pt x="603844" y="582240"/>
                  <a:pt x="605662" y="586372"/>
                  <a:pt x="605662" y="590705"/>
                </a:cubicBezTo>
                <a:cubicBezTo>
                  <a:pt x="605662" y="595039"/>
                  <a:pt x="603844" y="599170"/>
                  <a:pt x="600915" y="602093"/>
                </a:cubicBezTo>
                <a:cubicBezTo>
                  <a:pt x="597986" y="605116"/>
                  <a:pt x="593745" y="606829"/>
                  <a:pt x="589503" y="606829"/>
                </a:cubicBezTo>
                <a:cubicBezTo>
                  <a:pt x="585160" y="606829"/>
                  <a:pt x="581019" y="605116"/>
                  <a:pt x="577989" y="602093"/>
                </a:cubicBezTo>
                <a:cubicBezTo>
                  <a:pt x="575060" y="599170"/>
                  <a:pt x="573343" y="594837"/>
                  <a:pt x="573343" y="590705"/>
                </a:cubicBezTo>
                <a:cubicBezTo>
                  <a:pt x="573343" y="586372"/>
                  <a:pt x="575060" y="582240"/>
                  <a:pt x="577989" y="579318"/>
                </a:cubicBezTo>
                <a:cubicBezTo>
                  <a:pt x="581019" y="576294"/>
                  <a:pt x="585160" y="574581"/>
                  <a:pt x="589503" y="574581"/>
                </a:cubicBezTo>
                <a:close/>
                <a:moveTo>
                  <a:pt x="523136" y="574581"/>
                </a:moveTo>
                <a:cubicBezTo>
                  <a:pt x="532041" y="574581"/>
                  <a:pt x="539260" y="581800"/>
                  <a:pt x="539260" y="590705"/>
                </a:cubicBezTo>
                <a:cubicBezTo>
                  <a:pt x="539260" y="599610"/>
                  <a:pt x="532041" y="606829"/>
                  <a:pt x="523136" y="606829"/>
                </a:cubicBezTo>
                <a:cubicBezTo>
                  <a:pt x="514231" y="606829"/>
                  <a:pt x="507012" y="599610"/>
                  <a:pt x="507012" y="590705"/>
                </a:cubicBezTo>
                <a:cubicBezTo>
                  <a:pt x="507012" y="581800"/>
                  <a:pt x="514231" y="574581"/>
                  <a:pt x="523136" y="574581"/>
                </a:cubicBezTo>
                <a:close/>
                <a:moveTo>
                  <a:pt x="456946" y="574581"/>
                </a:moveTo>
                <a:cubicBezTo>
                  <a:pt x="465851" y="574581"/>
                  <a:pt x="473070" y="581800"/>
                  <a:pt x="473070" y="590705"/>
                </a:cubicBezTo>
                <a:cubicBezTo>
                  <a:pt x="473070" y="599610"/>
                  <a:pt x="465851" y="606829"/>
                  <a:pt x="456946" y="606829"/>
                </a:cubicBezTo>
                <a:cubicBezTo>
                  <a:pt x="448041" y="606829"/>
                  <a:pt x="440822" y="599610"/>
                  <a:pt x="440822" y="590705"/>
                </a:cubicBezTo>
                <a:cubicBezTo>
                  <a:pt x="440822" y="581800"/>
                  <a:pt x="448041" y="574581"/>
                  <a:pt x="456946" y="574581"/>
                </a:cubicBezTo>
                <a:close/>
                <a:moveTo>
                  <a:pt x="390685" y="574581"/>
                </a:moveTo>
                <a:cubicBezTo>
                  <a:pt x="399654" y="574581"/>
                  <a:pt x="406809" y="581837"/>
                  <a:pt x="406809" y="590705"/>
                </a:cubicBezTo>
                <a:cubicBezTo>
                  <a:pt x="406809" y="599573"/>
                  <a:pt x="399553" y="606829"/>
                  <a:pt x="390685" y="606829"/>
                </a:cubicBezTo>
                <a:cubicBezTo>
                  <a:pt x="381817" y="606829"/>
                  <a:pt x="374561" y="599573"/>
                  <a:pt x="374561" y="590705"/>
                </a:cubicBezTo>
                <a:cubicBezTo>
                  <a:pt x="374561" y="581837"/>
                  <a:pt x="381817" y="574581"/>
                  <a:pt x="390685" y="574581"/>
                </a:cubicBezTo>
                <a:close/>
                <a:moveTo>
                  <a:pt x="324530" y="574581"/>
                </a:moveTo>
                <a:cubicBezTo>
                  <a:pt x="328671" y="574581"/>
                  <a:pt x="333014" y="576294"/>
                  <a:pt x="335943" y="579318"/>
                </a:cubicBezTo>
                <a:cubicBezTo>
                  <a:pt x="338973" y="582240"/>
                  <a:pt x="340690" y="586372"/>
                  <a:pt x="340690" y="590705"/>
                </a:cubicBezTo>
                <a:cubicBezTo>
                  <a:pt x="340690" y="595039"/>
                  <a:pt x="338973" y="599170"/>
                  <a:pt x="335943" y="602093"/>
                </a:cubicBezTo>
                <a:cubicBezTo>
                  <a:pt x="333014" y="605116"/>
                  <a:pt x="328671" y="606829"/>
                  <a:pt x="324530" y="606829"/>
                </a:cubicBezTo>
                <a:cubicBezTo>
                  <a:pt x="320187" y="606829"/>
                  <a:pt x="316047" y="605116"/>
                  <a:pt x="313118" y="602093"/>
                </a:cubicBezTo>
                <a:cubicBezTo>
                  <a:pt x="310088" y="599170"/>
                  <a:pt x="308371" y="594837"/>
                  <a:pt x="308371" y="590705"/>
                </a:cubicBezTo>
                <a:cubicBezTo>
                  <a:pt x="308371" y="586372"/>
                  <a:pt x="310088" y="582240"/>
                  <a:pt x="313118" y="579318"/>
                </a:cubicBezTo>
                <a:cubicBezTo>
                  <a:pt x="316047" y="576294"/>
                  <a:pt x="320187" y="574581"/>
                  <a:pt x="324530" y="574581"/>
                </a:cubicBezTo>
                <a:close/>
                <a:moveTo>
                  <a:pt x="589503" y="508461"/>
                </a:moveTo>
                <a:cubicBezTo>
                  <a:pt x="598428" y="508461"/>
                  <a:pt x="605663" y="515680"/>
                  <a:pt x="605663" y="524585"/>
                </a:cubicBezTo>
                <a:cubicBezTo>
                  <a:pt x="605663" y="533490"/>
                  <a:pt x="598428" y="540709"/>
                  <a:pt x="589503" y="540709"/>
                </a:cubicBezTo>
                <a:cubicBezTo>
                  <a:pt x="580578" y="540709"/>
                  <a:pt x="573343" y="533490"/>
                  <a:pt x="573343" y="524585"/>
                </a:cubicBezTo>
                <a:cubicBezTo>
                  <a:pt x="573343" y="515680"/>
                  <a:pt x="580578" y="508461"/>
                  <a:pt x="589503" y="508461"/>
                </a:cubicBezTo>
                <a:close/>
                <a:moveTo>
                  <a:pt x="324531" y="508461"/>
                </a:moveTo>
                <a:cubicBezTo>
                  <a:pt x="333456" y="508461"/>
                  <a:pt x="340691" y="515680"/>
                  <a:pt x="340691" y="524585"/>
                </a:cubicBezTo>
                <a:cubicBezTo>
                  <a:pt x="340691" y="533490"/>
                  <a:pt x="333456" y="540709"/>
                  <a:pt x="324531" y="540709"/>
                </a:cubicBezTo>
                <a:cubicBezTo>
                  <a:pt x="315606" y="540709"/>
                  <a:pt x="308371" y="533490"/>
                  <a:pt x="308371" y="524585"/>
                </a:cubicBezTo>
                <a:cubicBezTo>
                  <a:pt x="308371" y="515680"/>
                  <a:pt x="315606" y="508461"/>
                  <a:pt x="324531" y="508461"/>
                </a:cubicBezTo>
                <a:close/>
                <a:moveTo>
                  <a:pt x="589503" y="442200"/>
                </a:moveTo>
                <a:cubicBezTo>
                  <a:pt x="598428" y="442200"/>
                  <a:pt x="605663" y="449419"/>
                  <a:pt x="605663" y="458324"/>
                </a:cubicBezTo>
                <a:cubicBezTo>
                  <a:pt x="605663" y="467229"/>
                  <a:pt x="598428" y="474448"/>
                  <a:pt x="589503" y="474448"/>
                </a:cubicBezTo>
                <a:cubicBezTo>
                  <a:pt x="580578" y="474448"/>
                  <a:pt x="573343" y="467229"/>
                  <a:pt x="573343" y="458324"/>
                </a:cubicBezTo>
                <a:cubicBezTo>
                  <a:pt x="573343" y="449419"/>
                  <a:pt x="580578" y="442200"/>
                  <a:pt x="589503" y="442200"/>
                </a:cubicBezTo>
                <a:close/>
                <a:moveTo>
                  <a:pt x="324531" y="442200"/>
                </a:moveTo>
                <a:cubicBezTo>
                  <a:pt x="333456" y="442200"/>
                  <a:pt x="340691" y="449419"/>
                  <a:pt x="340691" y="458324"/>
                </a:cubicBezTo>
                <a:cubicBezTo>
                  <a:pt x="340691" y="467229"/>
                  <a:pt x="333456" y="474448"/>
                  <a:pt x="324531" y="474448"/>
                </a:cubicBezTo>
                <a:cubicBezTo>
                  <a:pt x="315606" y="474448"/>
                  <a:pt x="308371" y="467229"/>
                  <a:pt x="308371" y="458324"/>
                </a:cubicBezTo>
                <a:cubicBezTo>
                  <a:pt x="308371" y="449419"/>
                  <a:pt x="315606" y="442200"/>
                  <a:pt x="324531" y="442200"/>
                </a:cubicBezTo>
                <a:close/>
                <a:moveTo>
                  <a:pt x="589503" y="376080"/>
                </a:moveTo>
                <a:cubicBezTo>
                  <a:pt x="598428" y="376080"/>
                  <a:pt x="605663" y="383283"/>
                  <a:pt x="605663" y="392169"/>
                </a:cubicBezTo>
                <a:cubicBezTo>
                  <a:pt x="605663" y="401055"/>
                  <a:pt x="598428" y="408258"/>
                  <a:pt x="589503" y="408258"/>
                </a:cubicBezTo>
                <a:cubicBezTo>
                  <a:pt x="580578" y="408258"/>
                  <a:pt x="573343" y="401055"/>
                  <a:pt x="573343" y="392169"/>
                </a:cubicBezTo>
                <a:cubicBezTo>
                  <a:pt x="573343" y="383283"/>
                  <a:pt x="580578" y="376080"/>
                  <a:pt x="589503" y="376080"/>
                </a:cubicBezTo>
                <a:close/>
                <a:moveTo>
                  <a:pt x="324531" y="376080"/>
                </a:moveTo>
                <a:cubicBezTo>
                  <a:pt x="333456" y="376080"/>
                  <a:pt x="340691" y="383283"/>
                  <a:pt x="340691" y="392169"/>
                </a:cubicBezTo>
                <a:cubicBezTo>
                  <a:pt x="340691" y="401055"/>
                  <a:pt x="333456" y="408258"/>
                  <a:pt x="324531" y="408258"/>
                </a:cubicBezTo>
                <a:cubicBezTo>
                  <a:pt x="315606" y="408258"/>
                  <a:pt x="308371" y="401055"/>
                  <a:pt x="308371" y="392169"/>
                </a:cubicBezTo>
                <a:cubicBezTo>
                  <a:pt x="308371" y="383283"/>
                  <a:pt x="315606" y="376080"/>
                  <a:pt x="324531" y="376080"/>
                </a:cubicBezTo>
                <a:close/>
                <a:moveTo>
                  <a:pt x="16129" y="371352"/>
                </a:moveTo>
                <a:cubicBezTo>
                  <a:pt x="25000" y="371352"/>
                  <a:pt x="32258" y="378600"/>
                  <a:pt x="32258" y="387460"/>
                </a:cubicBezTo>
                <a:lnTo>
                  <a:pt x="32258" y="441622"/>
                </a:lnTo>
                <a:cubicBezTo>
                  <a:pt x="32258" y="489644"/>
                  <a:pt x="71372" y="528807"/>
                  <a:pt x="119658" y="528807"/>
                </a:cubicBezTo>
                <a:lnTo>
                  <a:pt x="193853" y="528807"/>
                </a:lnTo>
                <a:lnTo>
                  <a:pt x="175506" y="510585"/>
                </a:lnTo>
                <a:cubicBezTo>
                  <a:pt x="169256" y="504242"/>
                  <a:pt x="169256" y="494074"/>
                  <a:pt x="175506" y="487732"/>
                </a:cubicBezTo>
                <a:cubicBezTo>
                  <a:pt x="181857" y="481490"/>
                  <a:pt x="192038" y="481490"/>
                  <a:pt x="198389" y="487732"/>
                </a:cubicBezTo>
                <a:lnTo>
                  <a:pt x="244257" y="533538"/>
                </a:lnTo>
                <a:cubicBezTo>
                  <a:pt x="250507" y="539881"/>
                  <a:pt x="250507" y="550049"/>
                  <a:pt x="244257" y="556391"/>
                </a:cubicBezTo>
                <a:lnTo>
                  <a:pt x="198389" y="602098"/>
                </a:lnTo>
                <a:cubicBezTo>
                  <a:pt x="195163" y="605218"/>
                  <a:pt x="191131" y="606829"/>
                  <a:pt x="186998" y="606829"/>
                </a:cubicBezTo>
                <a:cubicBezTo>
                  <a:pt x="182764" y="606829"/>
                  <a:pt x="178631" y="605218"/>
                  <a:pt x="175506" y="602098"/>
                </a:cubicBezTo>
                <a:cubicBezTo>
                  <a:pt x="169256" y="595856"/>
                  <a:pt x="169256" y="585587"/>
                  <a:pt x="175506" y="579345"/>
                </a:cubicBezTo>
                <a:lnTo>
                  <a:pt x="193853" y="561022"/>
                </a:lnTo>
                <a:lnTo>
                  <a:pt x="119658" y="561022"/>
                </a:lnTo>
                <a:cubicBezTo>
                  <a:pt x="53629" y="561022"/>
                  <a:pt x="0" y="507464"/>
                  <a:pt x="0" y="441622"/>
                </a:cubicBezTo>
                <a:lnTo>
                  <a:pt x="0" y="387460"/>
                </a:lnTo>
                <a:cubicBezTo>
                  <a:pt x="0" y="378600"/>
                  <a:pt x="7258" y="371352"/>
                  <a:pt x="16129" y="371352"/>
                </a:cubicBezTo>
                <a:close/>
                <a:moveTo>
                  <a:pt x="589503" y="310031"/>
                </a:moveTo>
                <a:cubicBezTo>
                  <a:pt x="593644" y="310031"/>
                  <a:pt x="597784" y="311740"/>
                  <a:pt x="600915" y="314757"/>
                </a:cubicBezTo>
                <a:cubicBezTo>
                  <a:pt x="603844" y="317673"/>
                  <a:pt x="605662" y="321997"/>
                  <a:pt x="605662" y="326120"/>
                </a:cubicBezTo>
                <a:cubicBezTo>
                  <a:pt x="605662" y="330444"/>
                  <a:pt x="603844" y="334566"/>
                  <a:pt x="600915" y="337483"/>
                </a:cubicBezTo>
                <a:cubicBezTo>
                  <a:pt x="597986" y="340499"/>
                  <a:pt x="593745" y="342209"/>
                  <a:pt x="589503" y="342209"/>
                </a:cubicBezTo>
                <a:cubicBezTo>
                  <a:pt x="585160" y="342209"/>
                  <a:pt x="581019" y="340499"/>
                  <a:pt x="577989" y="337483"/>
                </a:cubicBezTo>
                <a:cubicBezTo>
                  <a:pt x="575060" y="334566"/>
                  <a:pt x="573343" y="330444"/>
                  <a:pt x="573343" y="326120"/>
                </a:cubicBezTo>
                <a:cubicBezTo>
                  <a:pt x="573343" y="321796"/>
                  <a:pt x="575060" y="317673"/>
                  <a:pt x="577989" y="314757"/>
                </a:cubicBezTo>
                <a:cubicBezTo>
                  <a:pt x="581019" y="311740"/>
                  <a:pt x="585160" y="310031"/>
                  <a:pt x="589503" y="310031"/>
                </a:cubicBezTo>
                <a:close/>
                <a:moveTo>
                  <a:pt x="523136" y="310031"/>
                </a:moveTo>
                <a:cubicBezTo>
                  <a:pt x="532041" y="310031"/>
                  <a:pt x="539260" y="317234"/>
                  <a:pt x="539260" y="326120"/>
                </a:cubicBezTo>
                <a:cubicBezTo>
                  <a:pt x="539260" y="335006"/>
                  <a:pt x="532041" y="342209"/>
                  <a:pt x="523136" y="342209"/>
                </a:cubicBezTo>
                <a:cubicBezTo>
                  <a:pt x="514231" y="342209"/>
                  <a:pt x="507012" y="335006"/>
                  <a:pt x="507012" y="326120"/>
                </a:cubicBezTo>
                <a:cubicBezTo>
                  <a:pt x="507012" y="317234"/>
                  <a:pt x="514231" y="310031"/>
                  <a:pt x="523136" y="310031"/>
                </a:cubicBezTo>
                <a:close/>
                <a:moveTo>
                  <a:pt x="456946" y="310031"/>
                </a:moveTo>
                <a:cubicBezTo>
                  <a:pt x="465851" y="310031"/>
                  <a:pt x="473070" y="317234"/>
                  <a:pt x="473070" y="326120"/>
                </a:cubicBezTo>
                <a:cubicBezTo>
                  <a:pt x="473070" y="335006"/>
                  <a:pt x="465851" y="342209"/>
                  <a:pt x="456946" y="342209"/>
                </a:cubicBezTo>
                <a:cubicBezTo>
                  <a:pt x="448041" y="342209"/>
                  <a:pt x="440822" y="335006"/>
                  <a:pt x="440822" y="326120"/>
                </a:cubicBezTo>
                <a:cubicBezTo>
                  <a:pt x="440822" y="317234"/>
                  <a:pt x="448041" y="310031"/>
                  <a:pt x="456946" y="310031"/>
                </a:cubicBezTo>
                <a:close/>
                <a:moveTo>
                  <a:pt x="390685" y="310031"/>
                </a:moveTo>
                <a:cubicBezTo>
                  <a:pt x="399654" y="310031"/>
                  <a:pt x="406809" y="317271"/>
                  <a:pt x="406809" y="326120"/>
                </a:cubicBezTo>
                <a:cubicBezTo>
                  <a:pt x="406809" y="334969"/>
                  <a:pt x="399553" y="342209"/>
                  <a:pt x="390685" y="342209"/>
                </a:cubicBezTo>
                <a:cubicBezTo>
                  <a:pt x="381817" y="342209"/>
                  <a:pt x="374561" y="334969"/>
                  <a:pt x="374561" y="326120"/>
                </a:cubicBezTo>
                <a:cubicBezTo>
                  <a:pt x="374561" y="317271"/>
                  <a:pt x="381817" y="310031"/>
                  <a:pt x="390685" y="310031"/>
                </a:cubicBezTo>
                <a:close/>
                <a:moveTo>
                  <a:pt x="324530" y="310031"/>
                </a:moveTo>
                <a:cubicBezTo>
                  <a:pt x="328671" y="310031"/>
                  <a:pt x="332812" y="311640"/>
                  <a:pt x="335943" y="314757"/>
                </a:cubicBezTo>
                <a:cubicBezTo>
                  <a:pt x="338973" y="317673"/>
                  <a:pt x="340690" y="321997"/>
                  <a:pt x="340690" y="326120"/>
                </a:cubicBezTo>
                <a:cubicBezTo>
                  <a:pt x="340690" y="330444"/>
                  <a:pt x="338973" y="334566"/>
                  <a:pt x="335943" y="337483"/>
                </a:cubicBezTo>
                <a:cubicBezTo>
                  <a:pt x="333014" y="340499"/>
                  <a:pt x="328671" y="342209"/>
                  <a:pt x="324530" y="342209"/>
                </a:cubicBezTo>
                <a:cubicBezTo>
                  <a:pt x="320187" y="342209"/>
                  <a:pt x="316047" y="340499"/>
                  <a:pt x="313118" y="337483"/>
                </a:cubicBezTo>
                <a:cubicBezTo>
                  <a:pt x="310088" y="334566"/>
                  <a:pt x="308371" y="330444"/>
                  <a:pt x="308371" y="326120"/>
                </a:cubicBezTo>
                <a:cubicBezTo>
                  <a:pt x="308371" y="321796"/>
                  <a:pt x="310088" y="317673"/>
                  <a:pt x="313118" y="314757"/>
                </a:cubicBezTo>
                <a:cubicBezTo>
                  <a:pt x="316047" y="311740"/>
                  <a:pt x="320187" y="310031"/>
                  <a:pt x="324530" y="310031"/>
                </a:cubicBezTo>
                <a:close/>
                <a:moveTo>
                  <a:pt x="33463" y="32254"/>
                </a:moveTo>
                <a:lnTo>
                  <a:pt x="33463" y="264618"/>
                </a:lnTo>
                <a:lnTo>
                  <a:pt x="266158" y="264618"/>
                </a:lnTo>
                <a:lnTo>
                  <a:pt x="266158" y="32254"/>
                </a:lnTo>
                <a:close/>
                <a:moveTo>
                  <a:pt x="17331" y="37"/>
                </a:moveTo>
                <a:lnTo>
                  <a:pt x="282289" y="37"/>
                </a:lnTo>
                <a:cubicBezTo>
                  <a:pt x="291262" y="37"/>
                  <a:pt x="298421" y="7286"/>
                  <a:pt x="298421" y="16145"/>
                </a:cubicBezTo>
                <a:lnTo>
                  <a:pt x="298421" y="280726"/>
                </a:lnTo>
                <a:cubicBezTo>
                  <a:pt x="298421" y="289586"/>
                  <a:pt x="291162" y="296835"/>
                  <a:pt x="282289" y="296835"/>
                </a:cubicBezTo>
                <a:lnTo>
                  <a:pt x="17331" y="296835"/>
                </a:lnTo>
                <a:cubicBezTo>
                  <a:pt x="8459" y="296835"/>
                  <a:pt x="1200" y="289586"/>
                  <a:pt x="1200" y="280726"/>
                </a:cubicBezTo>
                <a:lnTo>
                  <a:pt x="1200" y="16145"/>
                </a:lnTo>
                <a:cubicBezTo>
                  <a:pt x="1200" y="7286"/>
                  <a:pt x="8459" y="37"/>
                  <a:pt x="17331" y="37"/>
                </a:cubicBezTo>
                <a:close/>
                <a:moveTo>
                  <a:pt x="419682" y="0"/>
                </a:moveTo>
                <a:cubicBezTo>
                  <a:pt x="423816" y="0"/>
                  <a:pt x="427950" y="1585"/>
                  <a:pt x="431126" y="4757"/>
                </a:cubicBezTo>
                <a:cubicBezTo>
                  <a:pt x="437478" y="11099"/>
                  <a:pt x="437478" y="21268"/>
                  <a:pt x="431126" y="27611"/>
                </a:cubicBezTo>
                <a:lnTo>
                  <a:pt x="412877" y="45834"/>
                </a:lnTo>
                <a:lnTo>
                  <a:pt x="487083" y="45834"/>
                </a:lnTo>
                <a:cubicBezTo>
                  <a:pt x="553022" y="45834"/>
                  <a:pt x="606862" y="99395"/>
                  <a:pt x="606862" y="165340"/>
                </a:cubicBezTo>
                <a:lnTo>
                  <a:pt x="606862" y="219405"/>
                </a:lnTo>
                <a:cubicBezTo>
                  <a:pt x="606862" y="228265"/>
                  <a:pt x="599603" y="235514"/>
                  <a:pt x="590730" y="235514"/>
                </a:cubicBezTo>
                <a:cubicBezTo>
                  <a:pt x="581858" y="235514"/>
                  <a:pt x="574599" y="228265"/>
                  <a:pt x="574599" y="219405"/>
                </a:cubicBezTo>
                <a:lnTo>
                  <a:pt x="574599" y="165340"/>
                </a:lnTo>
                <a:cubicBezTo>
                  <a:pt x="574599" y="117215"/>
                  <a:pt x="535478" y="78051"/>
                  <a:pt x="487184" y="78051"/>
                </a:cubicBezTo>
                <a:lnTo>
                  <a:pt x="412978" y="78051"/>
                </a:lnTo>
                <a:lnTo>
                  <a:pt x="431227" y="96274"/>
                </a:lnTo>
                <a:cubicBezTo>
                  <a:pt x="437579" y="102617"/>
                  <a:pt x="437579" y="112786"/>
                  <a:pt x="431227" y="119128"/>
                </a:cubicBezTo>
                <a:cubicBezTo>
                  <a:pt x="428000" y="122249"/>
                  <a:pt x="423967" y="123860"/>
                  <a:pt x="419834" y="123860"/>
                </a:cubicBezTo>
                <a:cubicBezTo>
                  <a:pt x="415700" y="123860"/>
                  <a:pt x="411465" y="122249"/>
                  <a:pt x="408440" y="119128"/>
                </a:cubicBezTo>
                <a:lnTo>
                  <a:pt x="362566" y="73319"/>
                </a:lnTo>
                <a:cubicBezTo>
                  <a:pt x="356214" y="67077"/>
                  <a:pt x="356214" y="56808"/>
                  <a:pt x="362566" y="50566"/>
                </a:cubicBezTo>
                <a:lnTo>
                  <a:pt x="408239" y="4757"/>
                </a:lnTo>
                <a:cubicBezTo>
                  <a:pt x="411415" y="1585"/>
                  <a:pt x="415549" y="0"/>
                  <a:pt x="4196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iconfont-10499-5121486">
            <a:extLst>
              <a:ext uri="{FF2B5EF4-FFF2-40B4-BE49-F238E27FC236}">
                <a16:creationId xmlns:a16="http://schemas.microsoft.com/office/drawing/2014/main" id="{0E7FA323-98DD-EFA1-83D9-AF68568168B6}"/>
              </a:ext>
            </a:extLst>
          </p:cNvPr>
          <p:cNvSpPr/>
          <p:nvPr/>
        </p:nvSpPr>
        <p:spPr>
          <a:xfrm>
            <a:off x="6509312" y="2290586"/>
            <a:ext cx="369668" cy="377350"/>
          </a:xfrm>
          <a:custGeom>
            <a:avLst/>
            <a:gdLst>
              <a:gd name="connsiteX0" fmla="*/ 376488 w 594372"/>
              <a:gd name="connsiteY0" fmla="*/ 158278 h 606722"/>
              <a:gd name="connsiteX1" fmla="*/ 416101 w 594372"/>
              <a:gd name="connsiteY1" fmla="*/ 158278 h 606722"/>
              <a:gd name="connsiteX2" fmla="*/ 435952 w 594372"/>
              <a:gd name="connsiteY2" fmla="*/ 178027 h 606722"/>
              <a:gd name="connsiteX3" fmla="*/ 416101 w 594372"/>
              <a:gd name="connsiteY3" fmla="*/ 197865 h 606722"/>
              <a:gd name="connsiteX4" fmla="*/ 376488 w 594372"/>
              <a:gd name="connsiteY4" fmla="*/ 197865 h 606722"/>
              <a:gd name="connsiteX5" fmla="*/ 356637 w 594372"/>
              <a:gd name="connsiteY5" fmla="*/ 178027 h 606722"/>
              <a:gd name="connsiteX6" fmla="*/ 376488 w 594372"/>
              <a:gd name="connsiteY6" fmla="*/ 158278 h 606722"/>
              <a:gd name="connsiteX7" fmla="*/ 178411 w 594372"/>
              <a:gd name="connsiteY7" fmla="*/ 158278 h 606722"/>
              <a:gd name="connsiteX8" fmla="*/ 218024 w 594372"/>
              <a:gd name="connsiteY8" fmla="*/ 158278 h 606722"/>
              <a:gd name="connsiteX9" fmla="*/ 237875 w 594372"/>
              <a:gd name="connsiteY9" fmla="*/ 178027 h 606722"/>
              <a:gd name="connsiteX10" fmla="*/ 218024 w 594372"/>
              <a:gd name="connsiteY10" fmla="*/ 197865 h 606722"/>
              <a:gd name="connsiteX11" fmla="*/ 178411 w 594372"/>
              <a:gd name="connsiteY11" fmla="*/ 197865 h 606722"/>
              <a:gd name="connsiteX12" fmla="*/ 158560 w 594372"/>
              <a:gd name="connsiteY12" fmla="*/ 178027 h 606722"/>
              <a:gd name="connsiteX13" fmla="*/ 178411 w 594372"/>
              <a:gd name="connsiteY13" fmla="*/ 158278 h 606722"/>
              <a:gd name="connsiteX14" fmla="*/ 317061 w 594372"/>
              <a:gd name="connsiteY14" fmla="*/ 118740 h 606722"/>
              <a:gd name="connsiteX15" fmla="*/ 317061 w 594372"/>
              <a:gd name="connsiteY15" fmla="*/ 488001 h 606722"/>
              <a:gd name="connsiteX16" fmla="*/ 475588 w 594372"/>
              <a:gd name="connsiteY16" fmla="*/ 488001 h 606722"/>
              <a:gd name="connsiteX17" fmla="*/ 475588 w 594372"/>
              <a:gd name="connsiteY17" fmla="*/ 118740 h 606722"/>
              <a:gd name="connsiteX18" fmla="*/ 118924 w 594372"/>
              <a:gd name="connsiteY18" fmla="*/ 118740 h 606722"/>
              <a:gd name="connsiteX19" fmla="*/ 118924 w 594372"/>
              <a:gd name="connsiteY19" fmla="*/ 488001 h 606722"/>
              <a:gd name="connsiteX20" fmla="*/ 277452 w 594372"/>
              <a:gd name="connsiteY20" fmla="*/ 488001 h 606722"/>
              <a:gd name="connsiteX21" fmla="*/ 277452 w 594372"/>
              <a:gd name="connsiteY21" fmla="*/ 118740 h 606722"/>
              <a:gd name="connsiteX22" fmla="*/ 99075 w 594372"/>
              <a:gd name="connsiteY22" fmla="*/ 79104 h 606722"/>
              <a:gd name="connsiteX23" fmla="*/ 495348 w 594372"/>
              <a:gd name="connsiteY23" fmla="*/ 79104 h 606722"/>
              <a:gd name="connsiteX24" fmla="*/ 515197 w 594372"/>
              <a:gd name="connsiteY24" fmla="*/ 98922 h 606722"/>
              <a:gd name="connsiteX25" fmla="*/ 515197 w 594372"/>
              <a:gd name="connsiteY25" fmla="*/ 507819 h 606722"/>
              <a:gd name="connsiteX26" fmla="*/ 495348 w 594372"/>
              <a:gd name="connsiteY26" fmla="*/ 527548 h 606722"/>
              <a:gd name="connsiteX27" fmla="*/ 99075 w 594372"/>
              <a:gd name="connsiteY27" fmla="*/ 527548 h 606722"/>
              <a:gd name="connsiteX28" fmla="*/ 79315 w 594372"/>
              <a:gd name="connsiteY28" fmla="*/ 507819 h 606722"/>
              <a:gd name="connsiteX29" fmla="*/ 79315 w 594372"/>
              <a:gd name="connsiteY29" fmla="*/ 98922 h 606722"/>
              <a:gd name="connsiteX30" fmla="*/ 99075 w 594372"/>
              <a:gd name="connsiteY30" fmla="*/ 79104 h 606722"/>
              <a:gd name="connsiteX31" fmla="*/ 67732 w 594372"/>
              <a:gd name="connsiteY31" fmla="*/ 39547 h 606722"/>
              <a:gd name="connsiteX32" fmla="*/ 39607 w 594372"/>
              <a:gd name="connsiteY32" fmla="*/ 67631 h 606722"/>
              <a:gd name="connsiteX33" fmla="*/ 39607 w 594372"/>
              <a:gd name="connsiteY33" fmla="*/ 539091 h 606722"/>
              <a:gd name="connsiteX34" fmla="*/ 67732 w 594372"/>
              <a:gd name="connsiteY34" fmla="*/ 567086 h 606722"/>
              <a:gd name="connsiteX35" fmla="*/ 526729 w 594372"/>
              <a:gd name="connsiteY35" fmla="*/ 567086 h 606722"/>
              <a:gd name="connsiteX36" fmla="*/ 554765 w 594372"/>
              <a:gd name="connsiteY36" fmla="*/ 539091 h 606722"/>
              <a:gd name="connsiteX37" fmla="*/ 554765 w 594372"/>
              <a:gd name="connsiteY37" fmla="*/ 67631 h 606722"/>
              <a:gd name="connsiteX38" fmla="*/ 526729 w 594372"/>
              <a:gd name="connsiteY38" fmla="*/ 39547 h 606722"/>
              <a:gd name="connsiteX39" fmla="*/ 67732 w 594372"/>
              <a:gd name="connsiteY39" fmla="*/ 0 h 606722"/>
              <a:gd name="connsiteX40" fmla="*/ 526729 w 594372"/>
              <a:gd name="connsiteY40" fmla="*/ 0 h 606722"/>
              <a:gd name="connsiteX41" fmla="*/ 594372 w 594372"/>
              <a:gd name="connsiteY41" fmla="*/ 67631 h 606722"/>
              <a:gd name="connsiteX42" fmla="*/ 594372 w 594372"/>
              <a:gd name="connsiteY42" fmla="*/ 539091 h 606722"/>
              <a:gd name="connsiteX43" fmla="*/ 526729 w 594372"/>
              <a:gd name="connsiteY43" fmla="*/ 606722 h 606722"/>
              <a:gd name="connsiteX44" fmla="*/ 67732 w 594372"/>
              <a:gd name="connsiteY44" fmla="*/ 606722 h 606722"/>
              <a:gd name="connsiteX45" fmla="*/ 0 w 594372"/>
              <a:gd name="connsiteY45" fmla="*/ 539091 h 606722"/>
              <a:gd name="connsiteX46" fmla="*/ 0 w 594372"/>
              <a:gd name="connsiteY46" fmla="*/ 67631 h 606722"/>
              <a:gd name="connsiteX47" fmla="*/ 67732 w 594372"/>
              <a:gd name="connsiteY4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94372" h="606722">
                <a:moveTo>
                  <a:pt x="376488" y="158278"/>
                </a:moveTo>
                <a:lnTo>
                  <a:pt x="416101" y="158278"/>
                </a:lnTo>
                <a:cubicBezTo>
                  <a:pt x="427050" y="158278"/>
                  <a:pt x="435952" y="167174"/>
                  <a:pt x="435952" y="178027"/>
                </a:cubicBezTo>
                <a:cubicBezTo>
                  <a:pt x="435952" y="188969"/>
                  <a:pt x="427050" y="197865"/>
                  <a:pt x="416101" y="197865"/>
                </a:cubicBezTo>
                <a:lnTo>
                  <a:pt x="376488" y="197865"/>
                </a:lnTo>
                <a:cubicBezTo>
                  <a:pt x="365539" y="197865"/>
                  <a:pt x="356637" y="188969"/>
                  <a:pt x="356637" y="178027"/>
                </a:cubicBezTo>
                <a:cubicBezTo>
                  <a:pt x="356637" y="167174"/>
                  <a:pt x="365539" y="158278"/>
                  <a:pt x="376488" y="158278"/>
                </a:cubicBezTo>
                <a:close/>
                <a:moveTo>
                  <a:pt x="178411" y="158278"/>
                </a:moveTo>
                <a:lnTo>
                  <a:pt x="218024" y="158278"/>
                </a:lnTo>
                <a:cubicBezTo>
                  <a:pt x="228973" y="158278"/>
                  <a:pt x="237875" y="167174"/>
                  <a:pt x="237875" y="178027"/>
                </a:cubicBezTo>
                <a:cubicBezTo>
                  <a:pt x="237875" y="188969"/>
                  <a:pt x="228973" y="197865"/>
                  <a:pt x="218024" y="197865"/>
                </a:cubicBezTo>
                <a:lnTo>
                  <a:pt x="178411" y="197865"/>
                </a:lnTo>
                <a:cubicBezTo>
                  <a:pt x="167462" y="197865"/>
                  <a:pt x="158560" y="188969"/>
                  <a:pt x="158560" y="178027"/>
                </a:cubicBezTo>
                <a:cubicBezTo>
                  <a:pt x="158560" y="167174"/>
                  <a:pt x="167462" y="158278"/>
                  <a:pt x="178411" y="158278"/>
                </a:cubicBezTo>
                <a:close/>
                <a:moveTo>
                  <a:pt x="317061" y="118740"/>
                </a:moveTo>
                <a:lnTo>
                  <a:pt x="317061" y="488001"/>
                </a:lnTo>
                <a:lnTo>
                  <a:pt x="475588" y="488001"/>
                </a:lnTo>
                <a:lnTo>
                  <a:pt x="475588" y="118740"/>
                </a:lnTo>
                <a:close/>
                <a:moveTo>
                  <a:pt x="118924" y="118740"/>
                </a:moveTo>
                <a:lnTo>
                  <a:pt x="118924" y="488001"/>
                </a:lnTo>
                <a:lnTo>
                  <a:pt x="277452" y="488001"/>
                </a:lnTo>
                <a:lnTo>
                  <a:pt x="277452" y="118740"/>
                </a:lnTo>
                <a:close/>
                <a:moveTo>
                  <a:pt x="99075" y="79104"/>
                </a:moveTo>
                <a:lnTo>
                  <a:pt x="495348" y="79104"/>
                </a:lnTo>
                <a:cubicBezTo>
                  <a:pt x="506296" y="79104"/>
                  <a:pt x="515197" y="87991"/>
                  <a:pt x="515197" y="98922"/>
                </a:cubicBezTo>
                <a:lnTo>
                  <a:pt x="515197" y="507819"/>
                </a:lnTo>
                <a:cubicBezTo>
                  <a:pt x="515197" y="518750"/>
                  <a:pt x="506296" y="527548"/>
                  <a:pt x="495348" y="527548"/>
                </a:cubicBezTo>
                <a:lnTo>
                  <a:pt x="99075" y="527548"/>
                </a:lnTo>
                <a:cubicBezTo>
                  <a:pt x="88127" y="527548"/>
                  <a:pt x="79315" y="518750"/>
                  <a:pt x="79315" y="507819"/>
                </a:cubicBezTo>
                <a:lnTo>
                  <a:pt x="79315" y="98922"/>
                </a:lnTo>
                <a:cubicBezTo>
                  <a:pt x="79315" y="87991"/>
                  <a:pt x="88127" y="79104"/>
                  <a:pt x="99075" y="79104"/>
                </a:cubicBezTo>
                <a:close/>
                <a:moveTo>
                  <a:pt x="67732" y="39547"/>
                </a:moveTo>
                <a:cubicBezTo>
                  <a:pt x="52245" y="39547"/>
                  <a:pt x="39607" y="52167"/>
                  <a:pt x="39607" y="67631"/>
                </a:cubicBezTo>
                <a:lnTo>
                  <a:pt x="39607" y="539091"/>
                </a:lnTo>
                <a:cubicBezTo>
                  <a:pt x="39607" y="554555"/>
                  <a:pt x="52245" y="567086"/>
                  <a:pt x="67732" y="567086"/>
                </a:cubicBezTo>
                <a:lnTo>
                  <a:pt x="526729" y="567086"/>
                </a:lnTo>
                <a:cubicBezTo>
                  <a:pt x="542216" y="567086"/>
                  <a:pt x="554765" y="554555"/>
                  <a:pt x="554765" y="539091"/>
                </a:cubicBezTo>
                <a:lnTo>
                  <a:pt x="554765" y="67631"/>
                </a:lnTo>
                <a:cubicBezTo>
                  <a:pt x="554765" y="52167"/>
                  <a:pt x="542216" y="39547"/>
                  <a:pt x="526729" y="39547"/>
                </a:cubicBezTo>
                <a:close/>
                <a:moveTo>
                  <a:pt x="67732" y="0"/>
                </a:moveTo>
                <a:lnTo>
                  <a:pt x="526729" y="0"/>
                </a:lnTo>
                <a:cubicBezTo>
                  <a:pt x="564022" y="0"/>
                  <a:pt x="594372" y="30305"/>
                  <a:pt x="594372" y="67631"/>
                </a:cubicBezTo>
                <a:lnTo>
                  <a:pt x="594372" y="539091"/>
                </a:lnTo>
                <a:cubicBezTo>
                  <a:pt x="594372" y="576328"/>
                  <a:pt x="564022" y="606722"/>
                  <a:pt x="526729" y="606722"/>
                </a:cubicBezTo>
                <a:lnTo>
                  <a:pt x="67732" y="606722"/>
                </a:lnTo>
                <a:cubicBezTo>
                  <a:pt x="30350" y="606722"/>
                  <a:pt x="0" y="576328"/>
                  <a:pt x="0" y="539091"/>
                </a:cubicBezTo>
                <a:lnTo>
                  <a:pt x="0" y="67631"/>
                </a:lnTo>
                <a:cubicBezTo>
                  <a:pt x="0" y="30305"/>
                  <a:pt x="30350" y="0"/>
                  <a:pt x="6773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iconfont-10499-5121486">
            <a:extLst>
              <a:ext uri="{FF2B5EF4-FFF2-40B4-BE49-F238E27FC236}">
                <a16:creationId xmlns:a16="http://schemas.microsoft.com/office/drawing/2014/main" id="{CF66FD83-6C28-6678-3352-1BE657C66DE0}"/>
              </a:ext>
            </a:extLst>
          </p:cNvPr>
          <p:cNvSpPr/>
          <p:nvPr/>
        </p:nvSpPr>
        <p:spPr>
          <a:xfrm>
            <a:off x="9383349" y="2290584"/>
            <a:ext cx="313362" cy="377350"/>
          </a:xfrm>
          <a:custGeom>
            <a:avLst/>
            <a:gdLst>
              <a:gd name="T0" fmla="*/ 8118 w 10630"/>
              <a:gd name="T1" fmla="*/ 2038 h 12800"/>
              <a:gd name="T2" fmla="*/ 5977 w 10630"/>
              <a:gd name="T3" fmla="*/ 0 h 12800"/>
              <a:gd name="T4" fmla="*/ 3575 w 10630"/>
              <a:gd name="T5" fmla="*/ 970 h 12800"/>
              <a:gd name="T6" fmla="*/ 1063 w 10630"/>
              <a:gd name="T7" fmla="*/ 2038 h 12800"/>
              <a:gd name="T8" fmla="*/ 0 w 10630"/>
              <a:gd name="T9" fmla="*/ 11737 h 12800"/>
              <a:gd name="T10" fmla="*/ 9567 w 10630"/>
              <a:gd name="T11" fmla="*/ 12800 h 12800"/>
              <a:gd name="T12" fmla="*/ 10630 w 10630"/>
              <a:gd name="T13" fmla="*/ 3101 h 12800"/>
              <a:gd name="T14" fmla="*/ 3262 w 10630"/>
              <a:gd name="T15" fmla="*/ 2788 h 12800"/>
              <a:gd name="T16" fmla="*/ 3262 w 10630"/>
              <a:gd name="T17" fmla="*/ 2038 h 12800"/>
              <a:gd name="T18" fmla="*/ 3944 w 10630"/>
              <a:gd name="T19" fmla="*/ 1720 h 12800"/>
              <a:gd name="T20" fmla="*/ 4319 w 10630"/>
              <a:gd name="T21" fmla="*/ 1084 h 12800"/>
              <a:gd name="T22" fmla="*/ 5977 w 10630"/>
              <a:gd name="T23" fmla="*/ 750 h 12800"/>
              <a:gd name="T24" fmla="*/ 6311 w 10630"/>
              <a:gd name="T25" fmla="*/ 1345 h 12800"/>
              <a:gd name="T26" fmla="*/ 7034 w 10630"/>
              <a:gd name="T27" fmla="*/ 1720 h 12800"/>
              <a:gd name="T28" fmla="*/ 7368 w 10630"/>
              <a:gd name="T29" fmla="*/ 2054 h 12800"/>
              <a:gd name="T30" fmla="*/ 7034 w 10630"/>
              <a:gd name="T31" fmla="*/ 3250 h 12800"/>
              <a:gd name="T32" fmla="*/ 3262 w 10630"/>
              <a:gd name="T33" fmla="*/ 2916 h 12800"/>
              <a:gd name="T34" fmla="*/ 9880 w 10630"/>
              <a:gd name="T35" fmla="*/ 11737 h 12800"/>
              <a:gd name="T36" fmla="*/ 1063 w 10630"/>
              <a:gd name="T37" fmla="*/ 12050 h 12800"/>
              <a:gd name="T38" fmla="*/ 750 w 10630"/>
              <a:gd name="T39" fmla="*/ 3101 h 12800"/>
              <a:gd name="T40" fmla="*/ 2512 w 10630"/>
              <a:gd name="T41" fmla="*/ 2788 h 12800"/>
              <a:gd name="T42" fmla="*/ 3596 w 10630"/>
              <a:gd name="T43" fmla="*/ 4000 h 12800"/>
              <a:gd name="T44" fmla="*/ 8118 w 10630"/>
              <a:gd name="T45" fmla="*/ 2916 h 12800"/>
              <a:gd name="T46" fmla="*/ 9567 w 10630"/>
              <a:gd name="T47" fmla="*/ 2788 h 12800"/>
              <a:gd name="T48" fmla="*/ 9880 w 10630"/>
              <a:gd name="T49" fmla="*/ 11737 h 12800"/>
              <a:gd name="T50" fmla="*/ 3747 w 10630"/>
              <a:gd name="T51" fmla="*/ 7082 h 12800"/>
              <a:gd name="T52" fmla="*/ 2507 w 10630"/>
              <a:gd name="T53" fmla="*/ 10271 h 12800"/>
              <a:gd name="T54" fmla="*/ 4695 w 10630"/>
              <a:gd name="T55" fmla="*/ 5665 h 12800"/>
              <a:gd name="T56" fmla="*/ 5935 w 10630"/>
              <a:gd name="T57" fmla="*/ 10271 h 12800"/>
              <a:gd name="T58" fmla="*/ 4695 w 10630"/>
              <a:gd name="T59" fmla="*/ 5665 h 12800"/>
              <a:gd name="T60" fmla="*/ 8123 w 10630"/>
              <a:gd name="T61" fmla="*/ 8145 h 12800"/>
              <a:gd name="T62" fmla="*/ 6883 w 10630"/>
              <a:gd name="T63" fmla="*/ 10271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30" h="12800">
                <a:moveTo>
                  <a:pt x="9567" y="2038"/>
                </a:moveTo>
                <a:lnTo>
                  <a:pt x="8118" y="2038"/>
                </a:lnTo>
                <a:cubicBezTo>
                  <a:pt x="8109" y="1454"/>
                  <a:pt x="7638" y="981"/>
                  <a:pt x="7055" y="970"/>
                </a:cubicBezTo>
                <a:cubicBezTo>
                  <a:pt x="6998" y="426"/>
                  <a:pt x="6537" y="0"/>
                  <a:pt x="5977" y="0"/>
                </a:cubicBezTo>
                <a:lnTo>
                  <a:pt x="4652" y="0"/>
                </a:lnTo>
                <a:cubicBezTo>
                  <a:pt x="4093" y="0"/>
                  <a:pt x="3632" y="426"/>
                  <a:pt x="3575" y="970"/>
                </a:cubicBezTo>
                <a:cubicBezTo>
                  <a:pt x="2992" y="981"/>
                  <a:pt x="2521" y="1454"/>
                  <a:pt x="2512" y="2038"/>
                </a:cubicBezTo>
                <a:lnTo>
                  <a:pt x="1063" y="2038"/>
                </a:lnTo>
                <a:cubicBezTo>
                  <a:pt x="476" y="2038"/>
                  <a:pt x="0" y="2513"/>
                  <a:pt x="0" y="3101"/>
                </a:cubicBezTo>
                <a:lnTo>
                  <a:pt x="0" y="11737"/>
                </a:lnTo>
                <a:cubicBezTo>
                  <a:pt x="0" y="12324"/>
                  <a:pt x="476" y="12800"/>
                  <a:pt x="1063" y="12800"/>
                </a:cubicBezTo>
                <a:lnTo>
                  <a:pt x="9567" y="12800"/>
                </a:lnTo>
                <a:cubicBezTo>
                  <a:pt x="10154" y="12800"/>
                  <a:pt x="10630" y="12324"/>
                  <a:pt x="10630" y="11737"/>
                </a:cubicBezTo>
                <a:lnTo>
                  <a:pt x="10630" y="3101"/>
                </a:lnTo>
                <a:cubicBezTo>
                  <a:pt x="10630" y="2513"/>
                  <a:pt x="10154" y="2038"/>
                  <a:pt x="9567" y="2038"/>
                </a:cubicBezTo>
                <a:close/>
                <a:moveTo>
                  <a:pt x="3262" y="2788"/>
                </a:moveTo>
                <a:lnTo>
                  <a:pt x="3262" y="2054"/>
                </a:lnTo>
                <a:cubicBezTo>
                  <a:pt x="3262" y="2048"/>
                  <a:pt x="3262" y="2043"/>
                  <a:pt x="3262" y="2038"/>
                </a:cubicBezTo>
                <a:cubicBezTo>
                  <a:pt x="3271" y="1861"/>
                  <a:pt x="3417" y="1720"/>
                  <a:pt x="3596" y="1720"/>
                </a:cubicBezTo>
                <a:lnTo>
                  <a:pt x="3944" y="1720"/>
                </a:lnTo>
                <a:cubicBezTo>
                  <a:pt x="4151" y="1720"/>
                  <a:pt x="4319" y="1552"/>
                  <a:pt x="4319" y="1345"/>
                </a:cubicBezTo>
                <a:lnTo>
                  <a:pt x="4319" y="1084"/>
                </a:lnTo>
                <a:cubicBezTo>
                  <a:pt x="4319" y="900"/>
                  <a:pt x="4469" y="750"/>
                  <a:pt x="4652" y="750"/>
                </a:cubicBezTo>
                <a:lnTo>
                  <a:pt x="5977" y="750"/>
                </a:lnTo>
                <a:cubicBezTo>
                  <a:pt x="6161" y="750"/>
                  <a:pt x="6311" y="900"/>
                  <a:pt x="6311" y="1084"/>
                </a:cubicBezTo>
                <a:lnTo>
                  <a:pt x="6311" y="1345"/>
                </a:lnTo>
                <a:cubicBezTo>
                  <a:pt x="6311" y="1552"/>
                  <a:pt x="6479" y="1720"/>
                  <a:pt x="6686" y="1720"/>
                </a:cubicBezTo>
                <a:lnTo>
                  <a:pt x="7034" y="1720"/>
                </a:lnTo>
                <a:cubicBezTo>
                  <a:pt x="7213" y="1720"/>
                  <a:pt x="7359" y="1861"/>
                  <a:pt x="7368" y="2038"/>
                </a:cubicBezTo>
                <a:cubicBezTo>
                  <a:pt x="7368" y="2043"/>
                  <a:pt x="7368" y="2048"/>
                  <a:pt x="7368" y="2054"/>
                </a:cubicBezTo>
                <a:lnTo>
                  <a:pt x="7368" y="2916"/>
                </a:lnTo>
                <a:cubicBezTo>
                  <a:pt x="7368" y="3100"/>
                  <a:pt x="7218" y="3250"/>
                  <a:pt x="7034" y="3250"/>
                </a:cubicBezTo>
                <a:lnTo>
                  <a:pt x="3596" y="3250"/>
                </a:lnTo>
                <a:cubicBezTo>
                  <a:pt x="3412" y="3250"/>
                  <a:pt x="3262" y="3100"/>
                  <a:pt x="3262" y="2916"/>
                </a:cubicBezTo>
                <a:lnTo>
                  <a:pt x="3262" y="2788"/>
                </a:lnTo>
                <a:close/>
                <a:moveTo>
                  <a:pt x="9880" y="11737"/>
                </a:moveTo>
                <a:cubicBezTo>
                  <a:pt x="9880" y="11910"/>
                  <a:pt x="9740" y="12050"/>
                  <a:pt x="9567" y="12050"/>
                </a:cubicBezTo>
                <a:lnTo>
                  <a:pt x="1063" y="12050"/>
                </a:lnTo>
                <a:cubicBezTo>
                  <a:pt x="890" y="12050"/>
                  <a:pt x="750" y="11910"/>
                  <a:pt x="750" y="11737"/>
                </a:cubicBezTo>
                <a:lnTo>
                  <a:pt x="750" y="3101"/>
                </a:lnTo>
                <a:cubicBezTo>
                  <a:pt x="750" y="2928"/>
                  <a:pt x="890" y="2788"/>
                  <a:pt x="1063" y="2788"/>
                </a:cubicBezTo>
                <a:lnTo>
                  <a:pt x="2512" y="2788"/>
                </a:lnTo>
                <a:lnTo>
                  <a:pt x="2512" y="2916"/>
                </a:lnTo>
                <a:cubicBezTo>
                  <a:pt x="2512" y="3514"/>
                  <a:pt x="2998" y="4000"/>
                  <a:pt x="3596" y="4000"/>
                </a:cubicBezTo>
                <a:lnTo>
                  <a:pt x="7034" y="4000"/>
                </a:lnTo>
                <a:cubicBezTo>
                  <a:pt x="7632" y="4000"/>
                  <a:pt x="8118" y="3514"/>
                  <a:pt x="8118" y="2916"/>
                </a:cubicBezTo>
                <a:lnTo>
                  <a:pt x="8118" y="2788"/>
                </a:lnTo>
                <a:lnTo>
                  <a:pt x="9567" y="2788"/>
                </a:lnTo>
                <a:cubicBezTo>
                  <a:pt x="9740" y="2788"/>
                  <a:pt x="9880" y="2928"/>
                  <a:pt x="9880" y="3101"/>
                </a:cubicBezTo>
                <a:lnTo>
                  <a:pt x="9880" y="11737"/>
                </a:lnTo>
                <a:close/>
                <a:moveTo>
                  <a:pt x="2507" y="7082"/>
                </a:moveTo>
                <a:lnTo>
                  <a:pt x="3747" y="7082"/>
                </a:lnTo>
                <a:lnTo>
                  <a:pt x="3747" y="10271"/>
                </a:lnTo>
                <a:lnTo>
                  <a:pt x="2507" y="10271"/>
                </a:lnTo>
                <a:lnTo>
                  <a:pt x="2507" y="7082"/>
                </a:lnTo>
                <a:close/>
                <a:moveTo>
                  <a:pt x="4695" y="5665"/>
                </a:moveTo>
                <a:lnTo>
                  <a:pt x="5935" y="5665"/>
                </a:lnTo>
                <a:lnTo>
                  <a:pt x="5935" y="10271"/>
                </a:lnTo>
                <a:lnTo>
                  <a:pt x="4695" y="10271"/>
                </a:lnTo>
                <a:lnTo>
                  <a:pt x="4695" y="5665"/>
                </a:lnTo>
                <a:close/>
                <a:moveTo>
                  <a:pt x="6883" y="8145"/>
                </a:moveTo>
                <a:lnTo>
                  <a:pt x="8123" y="8145"/>
                </a:lnTo>
                <a:lnTo>
                  <a:pt x="8123" y="10271"/>
                </a:lnTo>
                <a:lnTo>
                  <a:pt x="6883" y="10271"/>
                </a:lnTo>
                <a:lnTo>
                  <a:pt x="6883" y="81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44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Sḷíďe">
            <a:extLst>
              <a:ext uri="{FF2B5EF4-FFF2-40B4-BE49-F238E27FC236}">
                <a16:creationId xmlns:a16="http://schemas.microsoft.com/office/drawing/2014/main" id="{BEBF6440-87EB-1D52-1FAE-8F825957BEDF}"/>
              </a:ext>
            </a:extLst>
          </p:cNvPr>
          <p:cNvSpPr/>
          <p:nvPr/>
        </p:nvSpPr>
        <p:spPr>
          <a:xfrm>
            <a:off x="0" y="4270389"/>
            <a:ext cx="12192000" cy="2596812"/>
          </a:xfrm>
          <a:custGeom>
            <a:avLst/>
            <a:gdLst>
              <a:gd name="connsiteX0" fmla="*/ 3105831 w 6211662"/>
              <a:gd name="connsiteY0" fmla="*/ 0 h 2862432"/>
              <a:gd name="connsiteX1" fmla="*/ 6205224 w 6211662"/>
              <a:gd name="connsiteY1" fmla="*/ 2737642 h 2862432"/>
              <a:gd name="connsiteX2" fmla="*/ 6211662 w 6211662"/>
              <a:gd name="connsiteY2" fmla="*/ 2862432 h 2862432"/>
              <a:gd name="connsiteX3" fmla="*/ 0 w 6211662"/>
              <a:gd name="connsiteY3" fmla="*/ 2862432 h 2862432"/>
              <a:gd name="connsiteX4" fmla="*/ 6438 w 6211662"/>
              <a:gd name="connsiteY4" fmla="*/ 2737642 h 2862432"/>
              <a:gd name="connsiteX5" fmla="*/ 3105831 w 6211662"/>
              <a:gd name="connsiteY5" fmla="*/ 0 h 28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1662" h="2862432">
                <a:moveTo>
                  <a:pt x="3105831" y="0"/>
                </a:moveTo>
                <a:cubicBezTo>
                  <a:pt x="4718923" y="0"/>
                  <a:pt x="6045681" y="1199949"/>
                  <a:pt x="6205224" y="2737642"/>
                </a:cubicBezTo>
                <a:lnTo>
                  <a:pt x="6211662" y="2862432"/>
                </a:lnTo>
                <a:lnTo>
                  <a:pt x="0" y="2862432"/>
                </a:lnTo>
                <a:lnTo>
                  <a:pt x="6438" y="2737642"/>
                </a:lnTo>
                <a:cubicBezTo>
                  <a:pt x="165982" y="1199949"/>
                  <a:pt x="1492740" y="0"/>
                  <a:pt x="3105831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  <a:alpha val="2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chemeClr val="tx1"/>
              </a:solidFill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grpSp>
        <p:nvGrpSpPr>
          <p:cNvPr id="9" name="îṧľïḓê">
            <a:extLst>
              <a:ext uri="{FF2B5EF4-FFF2-40B4-BE49-F238E27FC236}">
                <a16:creationId xmlns:a16="http://schemas.microsoft.com/office/drawing/2014/main" id="{E028BD13-CF2C-3D3A-5EFE-890C68270C96}"/>
              </a:ext>
            </a:extLst>
          </p:cNvPr>
          <p:cNvGrpSpPr/>
          <p:nvPr/>
        </p:nvGrpSpPr>
        <p:grpSpPr>
          <a:xfrm>
            <a:off x="2164061" y="792641"/>
            <a:ext cx="602784" cy="478369"/>
            <a:chOff x="2348423" y="2357218"/>
            <a:chExt cx="602784" cy="478369"/>
          </a:xfrm>
          <a:solidFill>
            <a:srgbClr val="FFA600"/>
          </a:solidFill>
        </p:grpSpPr>
        <p:sp>
          <p:nvSpPr>
            <p:cNvPr id="10" name="i$lïḑè">
              <a:extLst>
                <a:ext uri="{FF2B5EF4-FFF2-40B4-BE49-F238E27FC236}">
                  <a16:creationId xmlns:a16="http://schemas.microsoft.com/office/drawing/2014/main" id="{E7DE5BFB-C89C-6B8A-FB31-E252ACCB6DFE}"/>
                </a:ext>
              </a:extLst>
            </p:cNvPr>
            <p:cNvSpPr/>
            <p:nvPr/>
          </p:nvSpPr>
          <p:spPr>
            <a:xfrm>
              <a:off x="2710093" y="2357218"/>
              <a:ext cx="241114" cy="478369"/>
            </a:xfrm>
            <a:custGeom>
              <a:avLst/>
              <a:gdLst>
                <a:gd name="connsiteX0" fmla="*/ 190500 w 190500"/>
                <a:gd name="connsiteY0" fmla="*/ 377952 h 377952"/>
                <a:gd name="connsiteX1" fmla="*/ 190500 w 190500"/>
                <a:gd name="connsiteY1" fmla="*/ 187452 h 377952"/>
                <a:gd name="connsiteX2" fmla="*/ 81820 w 190500"/>
                <a:gd name="connsiteY2" fmla="*/ 187452 h 377952"/>
                <a:gd name="connsiteX3" fmla="*/ 190500 w 190500"/>
                <a:gd name="connsiteY3" fmla="*/ 81725 h 377952"/>
                <a:gd name="connsiteX4" fmla="*/ 190500 w 190500"/>
                <a:gd name="connsiteY4" fmla="*/ 0 h 377952"/>
                <a:gd name="connsiteX5" fmla="*/ 0 w 190500"/>
                <a:gd name="connsiteY5" fmla="*/ 187452 h 377952"/>
                <a:gd name="connsiteX6" fmla="*/ 0 w 190500"/>
                <a:gd name="connsiteY6" fmla="*/ 187452 h 377952"/>
                <a:gd name="connsiteX7" fmla="*/ 0 w 190500"/>
                <a:gd name="connsiteY7" fmla="*/ 377952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grpFill/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endParaRPr>
            </a:p>
          </p:txBody>
        </p:sp>
        <p:sp>
          <p:nvSpPr>
            <p:cNvPr id="11" name="íŝļîḍé">
              <a:extLst>
                <a:ext uri="{FF2B5EF4-FFF2-40B4-BE49-F238E27FC236}">
                  <a16:creationId xmlns:a16="http://schemas.microsoft.com/office/drawing/2014/main" id="{9EE25DE1-C0CD-B6F8-1B5D-15EB4BF7FAF1}"/>
                </a:ext>
              </a:extLst>
            </p:cNvPr>
            <p:cNvSpPr/>
            <p:nvPr/>
          </p:nvSpPr>
          <p:spPr>
            <a:xfrm>
              <a:off x="2348423" y="2357218"/>
              <a:ext cx="241114" cy="478369"/>
            </a:xfrm>
            <a:custGeom>
              <a:avLst/>
              <a:gdLst>
                <a:gd name="connsiteX0" fmla="*/ 190500 w 190500"/>
                <a:gd name="connsiteY0" fmla="*/ 377952 h 377952"/>
                <a:gd name="connsiteX1" fmla="*/ 190500 w 190500"/>
                <a:gd name="connsiteY1" fmla="*/ 187452 h 377952"/>
                <a:gd name="connsiteX2" fmla="*/ 81820 w 190500"/>
                <a:gd name="connsiteY2" fmla="*/ 187452 h 377952"/>
                <a:gd name="connsiteX3" fmla="*/ 190500 w 190500"/>
                <a:gd name="connsiteY3" fmla="*/ 81725 h 377952"/>
                <a:gd name="connsiteX4" fmla="*/ 190500 w 190500"/>
                <a:gd name="connsiteY4" fmla="*/ 0 h 377952"/>
                <a:gd name="connsiteX5" fmla="*/ 0 w 190500"/>
                <a:gd name="connsiteY5" fmla="*/ 187452 h 377952"/>
                <a:gd name="connsiteX6" fmla="*/ 0 w 190500"/>
                <a:gd name="connsiteY6" fmla="*/ 187452 h 377952"/>
                <a:gd name="connsiteX7" fmla="*/ 0 w 190500"/>
                <a:gd name="connsiteY7" fmla="*/ 377952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grpFill/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endParaRPr>
            </a:p>
          </p:txBody>
        </p:sp>
      </p:grpSp>
      <p:grpSp>
        <p:nvGrpSpPr>
          <p:cNvPr id="12" name="îṧḷíde">
            <a:extLst>
              <a:ext uri="{FF2B5EF4-FFF2-40B4-BE49-F238E27FC236}">
                <a16:creationId xmlns:a16="http://schemas.microsoft.com/office/drawing/2014/main" id="{2916DB80-1DF7-3EFB-5077-898DD24CFDE0}"/>
              </a:ext>
            </a:extLst>
          </p:cNvPr>
          <p:cNvGrpSpPr/>
          <p:nvPr/>
        </p:nvGrpSpPr>
        <p:grpSpPr>
          <a:xfrm>
            <a:off x="9526811" y="792641"/>
            <a:ext cx="602784" cy="478369"/>
            <a:chOff x="9564663" y="4514749"/>
            <a:chExt cx="602784" cy="478369"/>
          </a:xfrm>
          <a:solidFill>
            <a:srgbClr val="FFA600"/>
          </a:solidFill>
        </p:grpSpPr>
        <p:sp>
          <p:nvSpPr>
            <p:cNvPr id="13" name="işḷïďê">
              <a:extLst>
                <a:ext uri="{FF2B5EF4-FFF2-40B4-BE49-F238E27FC236}">
                  <a16:creationId xmlns:a16="http://schemas.microsoft.com/office/drawing/2014/main" id="{0B013CAC-AF18-6444-FF86-9714376C69F5}"/>
                </a:ext>
              </a:extLst>
            </p:cNvPr>
            <p:cNvSpPr/>
            <p:nvPr/>
          </p:nvSpPr>
          <p:spPr>
            <a:xfrm>
              <a:off x="9564663" y="4514749"/>
              <a:ext cx="241114" cy="478369"/>
            </a:xfrm>
            <a:custGeom>
              <a:avLst/>
              <a:gdLst>
                <a:gd name="connsiteX0" fmla="*/ 0 w 190500"/>
                <a:gd name="connsiteY0" fmla="*/ 0 h 377952"/>
                <a:gd name="connsiteX1" fmla="*/ 0 w 190500"/>
                <a:gd name="connsiteY1" fmla="*/ 190500 h 377952"/>
                <a:gd name="connsiteX2" fmla="*/ 108680 w 190500"/>
                <a:gd name="connsiteY2" fmla="*/ 190500 h 377952"/>
                <a:gd name="connsiteX3" fmla="*/ 0 w 190500"/>
                <a:gd name="connsiteY3" fmla="*/ 296228 h 377952"/>
                <a:gd name="connsiteX4" fmla="*/ 0 w 190500"/>
                <a:gd name="connsiteY4" fmla="*/ 377952 h 377952"/>
                <a:gd name="connsiteX5" fmla="*/ 190500 w 190500"/>
                <a:gd name="connsiteY5" fmla="*/ 190500 h 377952"/>
                <a:gd name="connsiteX6" fmla="*/ 190500 w 190500"/>
                <a:gd name="connsiteY6" fmla="*/ 190500 h 377952"/>
                <a:gd name="connsiteX7" fmla="*/ 190500 w 190500"/>
                <a:gd name="connsiteY7" fmla="*/ 0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0" y="0"/>
                  </a:moveTo>
                  <a:lnTo>
                    <a:pt x="0" y="190500"/>
                  </a:lnTo>
                  <a:lnTo>
                    <a:pt x="108680" y="190500"/>
                  </a:lnTo>
                  <a:cubicBezTo>
                    <a:pt x="107031" y="249344"/>
                    <a:pt x="58867" y="296199"/>
                    <a:pt x="0" y="296228"/>
                  </a:cubicBezTo>
                  <a:lnTo>
                    <a:pt x="0" y="377952"/>
                  </a:lnTo>
                  <a:cubicBezTo>
                    <a:pt x="104031" y="377965"/>
                    <a:pt x="188835" y="294518"/>
                    <a:pt x="190500" y="190500"/>
                  </a:cubicBezTo>
                  <a:lnTo>
                    <a:pt x="190500" y="190500"/>
                  </a:lnTo>
                  <a:lnTo>
                    <a:pt x="190500" y="0"/>
                  </a:lnTo>
                  <a:close/>
                </a:path>
              </a:pathLst>
            </a:custGeom>
            <a:grpFill/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endParaRPr>
            </a:p>
          </p:txBody>
        </p:sp>
        <p:sp>
          <p:nvSpPr>
            <p:cNvPr id="14" name="î$ľíḓé">
              <a:extLst>
                <a:ext uri="{FF2B5EF4-FFF2-40B4-BE49-F238E27FC236}">
                  <a16:creationId xmlns:a16="http://schemas.microsoft.com/office/drawing/2014/main" id="{8B0F75F7-5F08-2D35-2B4C-65861EE604F6}"/>
                </a:ext>
              </a:extLst>
            </p:cNvPr>
            <p:cNvSpPr/>
            <p:nvPr/>
          </p:nvSpPr>
          <p:spPr>
            <a:xfrm>
              <a:off x="9926333" y="4514749"/>
              <a:ext cx="241114" cy="478369"/>
            </a:xfrm>
            <a:custGeom>
              <a:avLst/>
              <a:gdLst>
                <a:gd name="connsiteX0" fmla="*/ 0 w 190500"/>
                <a:gd name="connsiteY0" fmla="*/ 0 h 377952"/>
                <a:gd name="connsiteX1" fmla="*/ 0 w 190500"/>
                <a:gd name="connsiteY1" fmla="*/ 190500 h 377952"/>
                <a:gd name="connsiteX2" fmla="*/ 108680 w 190500"/>
                <a:gd name="connsiteY2" fmla="*/ 190500 h 377952"/>
                <a:gd name="connsiteX3" fmla="*/ 0 w 190500"/>
                <a:gd name="connsiteY3" fmla="*/ 296228 h 377952"/>
                <a:gd name="connsiteX4" fmla="*/ 0 w 190500"/>
                <a:gd name="connsiteY4" fmla="*/ 377952 h 377952"/>
                <a:gd name="connsiteX5" fmla="*/ 190500 w 190500"/>
                <a:gd name="connsiteY5" fmla="*/ 190500 h 377952"/>
                <a:gd name="connsiteX6" fmla="*/ 190500 w 190500"/>
                <a:gd name="connsiteY6" fmla="*/ 190500 h 377952"/>
                <a:gd name="connsiteX7" fmla="*/ 190500 w 190500"/>
                <a:gd name="connsiteY7" fmla="*/ 0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0" y="0"/>
                  </a:moveTo>
                  <a:lnTo>
                    <a:pt x="0" y="190500"/>
                  </a:lnTo>
                  <a:lnTo>
                    <a:pt x="108680" y="190500"/>
                  </a:lnTo>
                  <a:cubicBezTo>
                    <a:pt x="107031" y="249344"/>
                    <a:pt x="58867" y="296199"/>
                    <a:pt x="0" y="296228"/>
                  </a:cubicBezTo>
                  <a:lnTo>
                    <a:pt x="0" y="377952"/>
                  </a:lnTo>
                  <a:cubicBezTo>
                    <a:pt x="104031" y="377965"/>
                    <a:pt x="188835" y="294518"/>
                    <a:pt x="190500" y="190500"/>
                  </a:cubicBezTo>
                  <a:lnTo>
                    <a:pt x="190500" y="190500"/>
                  </a:lnTo>
                  <a:lnTo>
                    <a:pt x="190500" y="0"/>
                  </a:lnTo>
                  <a:close/>
                </a:path>
              </a:pathLst>
            </a:custGeom>
            <a:grpFill/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endParaRPr>
            </a:p>
          </p:txBody>
        </p:sp>
      </p:grpSp>
      <p:sp>
        <p:nvSpPr>
          <p:cNvPr id="22" name="ïšḷiḍê">
            <a:extLst>
              <a:ext uri="{FF2B5EF4-FFF2-40B4-BE49-F238E27FC236}">
                <a16:creationId xmlns:a16="http://schemas.microsoft.com/office/drawing/2014/main" id="{31B52009-8C45-C4E6-F347-0E8B453501F5}"/>
              </a:ext>
            </a:extLst>
          </p:cNvPr>
          <p:cNvSpPr/>
          <p:nvPr/>
        </p:nvSpPr>
        <p:spPr>
          <a:xfrm>
            <a:off x="2979821" y="829179"/>
            <a:ext cx="648004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spAutoFit/>
          </a:bodyPr>
          <a:lstStyle/>
          <a:p>
            <a:r>
              <a:rPr kumimoji="1" lang="zh-CN" altLang="en-US" sz="3200" b="1" dirty="0">
                <a:solidFill>
                  <a:srgbClr val="FFA6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让项目团队工作变得更科学、高效</a:t>
            </a:r>
            <a:endParaRPr kumimoji="1" lang="en-US" altLang="zh-CN" sz="3200" b="1" dirty="0">
              <a:solidFill>
                <a:srgbClr val="FFA600"/>
              </a:solidFill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grpSp>
        <p:nvGrpSpPr>
          <p:cNvPr id="183" name="Group 31">
            <a:extLst>
              <a:ext uri="{FF2B5EF4-FFF2-40B4-BE49-F238E27FC236}">
                <a16:creationId xmlns:a16="http://schemas.microsoft.com/office/drawing/2014/main" id="{7AEE17CA-34E6-3EEB-A84F-FE951ECA195D}"/>
              </a:ext>
            </a:extLst>
          </p:cNvPr>
          <p:cNvGrpSpPr/>
          <p:nvPr/>
        </p:nvGrpSpPr>
        <p:grpSpPr>
          <a:xfrm>
            <a:off x="621911" y="3120301"/>
            <a:ext cx="5386584" cy="680601"/>
            <a:chOff x="4807035" y="2775427"/>
            <a:chExt cx="5386584" cy="680601"/>
          </a:xfrm>
        </p:grpSpPr>
        <p:grpSp>
          <p:nvGrpSpPr>
            <p:cNvPr id="184" name="íşḷïďè">
              <a:extLst>
                <a:ext uri="{FF2B5EF4-FFF2-40B4-BE49-F238E27FC236}">
                  <a16:creationId xmlns:a16="http://schemas.microsoft.com/office/drawing/2014/main" id="{6455E87C-B46E-064C-E415-B65EF23867A4}"/>
                </a:ext>
              </a:extLst>
            </p:cNvPr>
            <p:cNvGrpSpPr/>
            <p:nvPr/>
          </p:nvGrpSpPr>
          <p:grpSpPr>
            <a:xfrm>
              <a:off x="5598583" y="2802500"/>
              <a:ext cx="4595036" cy="626454"/>
              <a:chOff x="6883806" y="2797121"/>
              <a:chExt cx="3217701" cy="626454"/>
            </a:xfrm>
          </p:grpSpPr>
          <p:sp>
            <p:nvSpPr>
              <p:cNvPr id="189" name="iśļiḓê">
                <a:extLst>
                  <a:ext uri="{FF2B5EF4-FFF2-40B4-BE49-F238E27FC236}">
                    <a16:creationId xmlns:a16="http://schemas.microsoft.com/office/drawing/2014/main" id="{C16B0839-6B76-9698-ABA9-21B13FFBD5A1}"/>
                  </a:ext>
                </a:extLst>
              </p:cNvPr>
              <p:cNvSpPr/>
              <p:nvPr/>
            </p:nvSpPr>
            <p:spPr>
              <a:xfrm>
                <a:off x="6883806" y="2912957"/>
                <a:ext cx="996705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sz="2400" b="1" dirty="0">
                    <a:solidFill>
                      <a:srgbClr val="FFA600"/>
                    </a:solidFill>
                    <a:latin typeface="HarmonyOS Sans SC" panose="00000500000000000000" pitchFamily="2" charset="-122"/>
                    <a:ea typeface="HarmonyOS Sans SC" panose="00000500000000000000" pitchFamily="2" charset="-122"/>
                    <a:sym typeface="HarmonyOS Sans SC" panose="00000500000000000000" pitchFamily="2" charset="-122"/>
                  </a:rPr>
                  <a:t>项目经理</a:t>
                </a:r>
                <a:endParaRPr kumimoji="1" lang="en-US" altLang="zh-CN" sz="2400" b="1" dirty="0">
                  <a:solidFill>
                    <a:srgbClr val="FFA600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  <p:sp>
            <p:nvSpPr>
              <p:cNvPr id="190" name="i$líḍè">
                <a:extLst>
                  <a:ext uri="{FF2B5EF4-FFF2-40B4-BE49-F238E27FC236}">
                    <a16:creationId xmlns:a16="http://schemas.microsoft.com/office/drawing/2014/main" id="{814F3099-611B-2D97-8067-60608C889539}"/>
                  </a:ext>
                </a:extLst>
              </p:cNvPr>
              <p:cNvSpPr/>
              <p:nvPr/>
            </p:nvSpPr>
            <p:spPr>
              <a:xfrm>
                <a:off x="7984877" y="2797121"/>
                <a:ext cx="2116630" cy="6264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400" dirty="0">
                    <a:solidFill>
                      <a:sysClr val="windowText" lastClr="000000"/>
                    </a:solidFill>
                    <a:latin typeface="HarmonyOS Sans SC" panose="00000500000000000000" pitchFamily="2" charset="-122"/>
                    <a:ea typeface="HarmonyOS Sans SC" panose="00000500000000000000" pitchFamily="2" charset="-122"/>
                    <a:sym typeface="HarmonyOS Sans SC" panose="00000500000000000000" pitchFamily="2" charset="-122"/>
                  </a:rPr>
                  <a:t>建立项目团队，制定项目计划，合理配置项目资源，推进项目进程</a:t>
                </a:r>
                <a:endParaRPr kumimoji="1" lang="en-US" altLang="zh-CN" sz="1400" dirty="0">
                  <a:solidFill>
                    <a:sysClr val="windowText" lastClr="000000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</p:grpSp>
        <p:grpSp>
          <p:nvGrpSpPr>
            <p:cNvPr id="185" name="组合 184">
              <a:extLst>
                <a:ext uri="{FF2B5EF4-FFF2-40B4-BE49-F238E27FC236}">
                  <a16:creationId xmlns:a16="http://schemas.microsoft.com/office/drawing/2014/main" id="{C52B3C4C-E3DE-8C08-6270-82A5487BBC10}"/>
                </a:ext>
              </a:extLst>
            </p:cNvPr>
            <p:cNvGrpSpPr/>
            <p:nvPr/>
          </p:nvGrpSpPr>
          <p:grpSpPr>
            <a:xfrm>
              <a:off x="4807035" y="2775427"/>
              <a:ext cx="680601" cy="680601"/>
              <a:chOff x="5311271" y="2906670"/>
              <a:chExt cx="680601" cy="680601"/>
            </a:xfrm>
          </p:grpSpPr>
          <p:sp>
            <p:nvSpPr>
              <p:cNvPr id="187" name="ïṧḻïḑê">
                <a:extLst>
                  <a:ext uri="{FF2B5EF4-FFF2-40B4-BE49-F238E27FC236}">
                    <a16:creationId xmlns:a16="http://schemas.microsoft.com/office/drawing/2014/main" id="{1C07EFDE-F9C7-B495-6481-20946BE3AD00}"/>
                  </a:ext>
                </a:extLst>
              </p:cNvPr>
              <p:cNvSpPr/>
              <p:nvPr/>
            </p:nvSpPr>
            <p:spPr>
              <a:xfrm>
                <a:off x="5311271" y="2906670"/>
                <a:ext cx="680601" cy="680601"/>
              </a:xfrm>
              <a:prstGeom prst="ellipse">
                <a:avLst/>
              </a:prstGeom>
              <a:solidFill>
                <a:srgbClr val="FFA600"/>
              </a:solidFill>
              <a:ln>
                <a:noFill/>
              </a:ln>
              <a:effectLst>
                <a:outerShdw blurRad="254000" dist="190500" dir="13500000" algn="t" rotWithShape="0">
                  <a:schemeClr val="bg1">
                    <a:alpha val="7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  <p:sp>
            <p:nvSpPr>
              <p:cNvPr id="188" name="íšļîḍê">
                <a:extLst>
                  <a:ext uri="{FF2B5EF4-FFF2-40B4-BE49-F238E27FC236}">
                    <a16:creationId xmlns:a16="http://schemas.microsoft.com/office/drawing/2014/main" id="{598F2F1D-314C-0C0A-33E7-59F940E312A7}"/>
                  </a:ext>
                </a:extLst>
              </p:cNvPr>
              <p:cNvSpPr/>
              <p:nvPr/>
            </p:nvSpPr>
            <p:spPr>
              <a:xfrm>
                <a:off x="5497081" y="3085622"/>
                <a:ext cx="308978" cy="322696"/>
              </a:xfrm>
              <a:custGeom>
                <a:avLst/>
                <a:gdLst>
                  <a:gd name="connsiteX0" fmla="*/ 14597 w 581741"/>
                  <a:gd name="connsiteY0" fmla="*/ 488948 h 607568"/>
                  <a:gd name="connsiteX1" fmla="*/ 161181 w 581741"/>
                  <a:gd name="connsiteY1" fmla="*/ 488948 h 607568"/>
                  <a:gd name="connsiteX2" fmla="*/ 175778 w 581741"/>
                  <a:gd name="connsiteY2" fmla="*/ 503526 h 607568"/>
                  <a:gd name="connsiteX3" fmla="*/ 175778 w 581741"/>
                  <a:gd name="connsiteY3" fmla="*/ 592990 h 607568"/>
                  <a:gd name="connsiteX4" fmla="*/ 161181 w 581741"/>
                  <a:gd name="connsiteY4" fmla="*/ 607568 h 607568"/>
                  <a:gd name="connsiteX5" fmla="*/ 14597 w 581741"/>
                  <a:gd name="connsiteY5" fmla="*/ 607568 h 607568"/>
                  <a:gd name="connsiteX6" fmla="*/ 0 w 581741"/>
                  <a:gd name="connsiteY6" fmla="*/ 592990 h 607568"/>
                  <a:gd name="connsiteX7" fmla="*/ 0 w 581741"/>
                  <a:gd name="connsiteY7" fmla="*/ 503526 h 607568"/>
                  <a:gd name="connsiteX8" fmla="*/ 14597 w 581741"/>
                  <a:gd name="connsiteY8" fmla="*/ 488948 h 607568"/>
                  <a:gd name="connsiteX9" fmla="*/ 420560 w 581741"/>
                  <a:gd name="connsiteY9" fmla="*/ 389098 h 607568"/>
                  <a:gd name="connsiteX10" fmla="*/ 567144 w 581741"/>
                  <a:gd name="connsiteY10" fmla="*/ 389098 h 607568"/>
                  <a:gd name="connsiteX11" fmla="*/ 581741 w 581741"/>
                  <a:gd name="connsiteY11" fmla="*/ 403826 h 607568"/>
                  <a:gd name="connsiteX12" fmla="*/ 581741 w 581741"/>
                  <a:gd name="connsiteY12" fmla="*/ 592993 h 607568"/>
                  <a:gd name="connsiteX13" fmla="*/ 567144 w 581741"/>
                  <a:gd name="connsiteY13" fmla="*/ 607568 h 607568"/>
                  <a:gd name="connsiteX14" fmla="*/ 420560 w 581741"/>
                  <a:gd name="connsiteY14" fmla="*/ 607568 h 607568"/>
                  <a:gd name="connsiteX15" fmla="*/ 405963 w 581741"/>
                  <a:gd name="connsiteY15" fmla="*/ 592993 h 607568"/>
                  <a:gd name="connsiteX16" fmla="*/ 405963 w 581741"/>
                  <a:gd name="connsiteY16" fmla="*/ 403826 h 607568"/>
                  <a:gd name="connsiteX17" fmla="*/ 420560 w 581741"/>
                  <a:gd name="connsiteY17" fmla="*/ 389098 h 607568"/>
                  <a:gd name="connsiteX18" fmla="*/ 47940 w 581741"/>
                  <a:gd name="connsiteY18" fmla="*/ 320511 h 607568"/>
                  <a:gd name="connsiteX19" fmla="*/ 58234 w 581741"/>
                  <a:gd name="connsiteY19" fmla="*/ 321125 h 607568"/>
                  <a:gd name="connsiteX20" fmla="*/ 87889 w 581741"/>
                  <a:gd name="connsiteY20" fmla="*/ 334011 h 607568"/>
                  <a:gd name="connsiteX21" fmla="*/ 117698 w 581741"/>
                  <a:gd name="connsiteY21" fmla="*/ 321125 h 607568"/>
                  <a:gd name="connsiteX22" fmla="*/ 127839 w 581741"/>
                  <a:gd name="connsiteY22" fmla="*/ 320511 h 607568"/>
                  <a:gd name="connsiteX23" fmla="*/ 141053 w 581741"/>
                  <a:gd name="connsiteY23" fmla="*/ 324653 h 607568"/>
                  <a:gd name="connsiteX24" fmla="*/ 175778 w 581741"/>
                  <a:gd name="connsiteY24" fmla="*/ 372671 h 607568"/>
                  <a:gd name="connsiteX25" fmla="*/ 175778 w 581741"/>
                  <a:gd name="connsiteY25" fmla="*/ 444159 h 607568"/>
                  <a:gd name="connsiteX26" fmla="*/ 161181 w 581741"/>
                  <a:gd name="connsiteY26" fmla="*/ 458887 h 607568"/>
                  <a:gd name="connsiteX27" fmla="*/ 14597 w 581741"/>
                  <a:gd name="connsiteY27" fmla="*/ 458887 h 607568"/>
                  <a:gd name="connsiteX28" fmla="*/ 0 w 581741"/>
                  <a:gd name="connsiteY28" fmla="*/ 444159 h 607568"/>
                  <a:gd name="connsiteX29" fmla="*/ 0 w 581741"/>
                  <a:gd name="connsiteY29" fmla="*/ 372671 h 607568"/>
                  <a:gd name="connsiteX30" fmla="*/ 34726 w 581741"/>
                  <a:gd name="connsiteY30" fmla="*/ 324653 h 607568"/>
                  <a:gd name="connsiteX31" fmla="*/ 47940 w 581741"/>
                  <a:gd name="connsiteY31" fmla="*/ 320511 h 607568"/>
                  <a:gd name="connsiteX32" fmla="*/ 217614 w 581741"/>
                  <a:gd name="connsiteY32" fmla="*/ 282120 h 607568"/>
                  <a:gd name="connsiteX33" fmla="*/ 364198 w 581741"/>
                  <a:gd name="connsiteY33" fmla="*/ 282120 h 607568"/>
                  <a:gd name="connsiteX34" fmla="*/ 378795 w 581741"/>
                  <a:gd name="connsiteY34" fmla="*/ 296697 h 607568"/>
                  <a:gd name="connsiteX35" fmla="*/ 378795 w 581741"/>
                  <a:gd name="connsiteY35" fmla="*/ 592991 h 607568"/>
                  <a:gd name="connsiteX36" fmla="*/ 364198 w 581741"/>
                  <a:gd name="connsiteY36" fmla="*/ 607568 h 607568"/>
                  <a:gd name="connsiteX37" fmla="*/ 217614 w 581741"/>
                  <a:gd name="connsiteY37" fmla="*/ 607568 h 607568"/>
                  <a:gd name="connsiteX38" fmla="*/ 203017 w 581741"/>
                  <a:gd name="connsiteY38" fmla="*/ 592991 h 607568"/>
                  <a:gd name="connsiteX39" fmla="*/ 203017 w 581741"/>
                  <a:gd name="connsiteY39" fmla="*/ 296697 h 607568"/>
                  <a:gd name="connsiteX40" fmla="*/ 217614 w 581741"/>
                  <a:gd name="connsiteY40" fmla="*/ 282120 h 607568"/>
                  <a:gd name="connsiteX41" fmla="*/ 453903 w 581741"/>
                  <a:gd name="connsiteY41" fmla="*/ 220590 h 607568"/>
                  <a:gd name="connsiteX42" fmla="*/ 464044 w 581741"/>
                  <a:gd name="connsiteY42" fmla="*/ 221204 h 607568"/>
                  <a:gd name="connsiteX43" fmla="*/ 493852 w 581741"/>
                  <a:gd name="connsiteY43" fmla="*/ 234244 h 607568"/>
                  <a:gd name="connsiteX44" fmla="*/ 523507 w 581741"/>
                  <a:gd name="connsiteY44" fmla="*/ 221204 h 607568"/>
                  <a:gd name="connsiteX45" fmla="*/ 533802 w 581741"/>
                  <a:gd name="connsiteY45" fmla="*/ 220590 h 607568"/>
                  <a:gd name="connsiteX46" fmla="*/ 547016 w 581741"/>
                  <a:gd name="connsiteY46" fmla="*/ 224732 h 607568"/>
                  <a:gd name="connsiteX47" fmla="*/ 581741 w 581741"/>
                  <a:gd name="connsiteY47" fmla="*/ 272903 h 607568"/>
                  <a:gd name="connsiteX48" fmla="*/ 581741 w 581741"/>
                  <a:gd name="connsiteY48" fmla="*/ 344238 h 607568"/>
                  <a:gd name="connsiteX49" fmla="*/ 567144 w 581741"/>
                  <a:gd name="connsiteY49" fmla="*/ 358966 h 607568"/>
                  <a:gd name="connsiteX50" fmla="*/ 420560 w 581741"/>
                  <a:gd name="connsiteY50" fmla="*/ 358966 h 607568"/>
                  <a:gd name="connsiteX51" fmla="*/ 405963 w 581741"/>
                  <a:gd name="connsiteY51" fmla="*/ 344238 h 607568"/>
                  <a:gd name="connsiteX52" fmla="*/ 405963 w 581741"/>
                  <a:gd name="connsiteY52" fmla="*/ 272903 h 607568"/>
                  <a:gd name="connsiteX53" fmla="*/ 440689 w 581741"/>
                  <a:gd name="connsiteY53" fmla="*/ 224732 h 607568"/>
                  <a:gd name="connsiteX54" fmla="*/ 453903 w 581741"/>
                  <a:gd name="connsiteY54" fmla="*/ 220590 h 607568"/>
                  <a:gd name="connsiteX55" fmla="*/ 87924 w 581741"/>
                  <a:gd name="connsiteY55" fmla="*/ 206827 h 607568"/>
                  <a:gd name="connsiteX56" fmla="*/ 139225 w 581741"/>
                  <a:gd name="connsiteY56" fmla="*/ 257987 h 607568"/>
                  <a:gd name="connsiteX57" fmla="*/ 87924 w 581741"/>
                  <a:gd name="connsiteY57" fmla="*/ 309147 h 607568"/>
                  <a:gd name="connsiteX58" fmla="*/ 36623 w 581741"/>
                  <a:gd name="connsiteY58" fmla="*/ 257987 h 607568"/>
                  <a:gd name="connsiteX59" fmla="*/ 87924 w 581741"/>
                  <a:gd name="connsiteY59" fmla="*/ 206827 h 607568"/>
                  <a:gd name="connsiteX60" fmla="*/ 250957 w 581741"/>
                  <a:gd name="connsiteY60" fmla="*/ 113696 h 607568"/>
                  <a:gd name="connsiteX61" fmla="*/ 261251 w 581741"/>
                  <a:gd name="connsiteY61" fmla="*/ 114309 h 607568"/>
                  <a:gd name="connsiteX62" fmla="*/ 290906 w 581741"/>
                  <a:gd name="connsiteY62" fmla="*/ 127196 h 607568"/>
                  <a:gd name="connsiteX63" fmla="*/ 320561 w 581741"/>
                  <a:gd name="connsiteY63" fmla="*/ 114309 h 607568"/>
                  <a:gd name="connsiteX64" fmla="*/ 330856 w 581741"/>
                  <a:gd name="connsiteY64" fmla="*/ 113696 h 607568"/>
                  <a:gd name="connsiteX65" fmla="*/ 344070 w 581741"/>
                  <a:gd name="connsiteY65" fmla="*/ 117838 h 607568"/>
                  <a:gd name="connsiteX66" fmla="*/ 378795 w 581741"/>
                  <a:gd name="connsiteY66" fmla="*/ 165855 h 607568"/>
                  <a:gd name="connsiteX67" fmla="*/ 378795 w 581741"/>
                  <a:gd name="connsiteY67" fmla="*/ 237344 h 607568"/>
                  <a:gd name="connsiteX68" fmla="*/ 364198 w 581741"/>
                  <a:gd name="connsiteY68" fmla="*/ 251918 h 607568"/>
                  <a:gd name="connsiteX69" fmla="*/ 217614 w 581741"/>
                  <a:gd name="connsiteY69" fmla="*/ 251918 h 607568"/>
                  <a:gd name="connsiteX70" fmla="*/ 203017 w 581741"/>
                  <a:gd name="connsiteY70" fmla="*/ 237344 h 607568"/>
                  <a:gd name="connsiteX71" fmla="*/ 203017 w 581741"/>
                  <a:gd name="connsiteY71" fmla="*/ 165855 h 607568"/>
                  <a:gd name="connsiteX72" fmla="*/ 237743 w 581741"/>
                  <a:gd name="connsiteY72" fmla="*/ 117838 h 607568"/>
                  <a:gd name="connsiteX73" fmla="*/ 250957 w 581741"/>
                  <a:gd name="connsiteY73" fmla="*/ 113696 h 607568"/>
                  <a:gd name="connsiteX74" fmla="*/ 493853 w 581741"/>
                  <a:gd name="connsiteY74" fmla="*/ 106907 h 607568"/>
                  <a:gd name="connsiteX75" fmla="*/ 545190 w 581741"/>
                  <a:gd name="connsiteY75" fmla="*/ 158173 h 607568"/>
                  <a:gd name="connsiteX76" fmla="*/ 493853 w 581741"/>
                  <a:gd name="connsiteY76" fmla="*/ 209439 h 607568"/>
                  <a:gd name="connsiteX77" fmla="*/ 442516 w 581741"/>
                  <a:gd name="connsiteY77" fmla="*/ 158173 h 607568"/>
                  <a:gd name="connsiteX78" fmla="*/ 493853 w 581741"/>
                  <a:gd name="connsiteY78" fmla="*/ 106907 h 607568"/>
                  <a:gd name="connsiteX79" fmla="*/ 290870 w 581741"/>
                  <a:gd name="connsiteY79" fmla="*/ 0 h 607568"/>
                  <a:gd name="connsiteX80" fmla="*/ 342171 w 581741"/>
                  <a:gd name="connsiteY80" fmla="*/ 51160 h 607568"/>
                  <a:gd name="connsiteX81" fmla="*/ 290870 w 581741"/>
                  <a:gd name="connsiteY81" fmla="*/ 102320 h 607568"/>
                  <a:gd name="connsiteX82" fmla="*/ 239569 w 581741"/>
                  <a:gd name="connsiteY82" fmla="*/ 51160 h 607568"/>
                  <a:gd name="connsiteX83" fmla="*/ 290870 w 581741"/>
                  <a:gd name="connsiteY83" fmla="*/ 0 h 607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81741" h="607568">
                    <a:moveTo>
                      <a:pt x="14597" y="488948"/>
                    </a:moveTo>
                    <a:lnTo>
                      <a:pt x="161181" y="488948"/>
                    </a:lnTo>
                    <a:cubicBezTo>
                      <a:pt x="169171" y="488948"/>
                      <a:pt x="175778" y="495547"/>
                      <a:pt x="175778" y="503526"/>
                    </a:cubicBezTo>
                    <a:lnTo>
                      <a:pt x="175778" y="592990"/>
                    </a:lnTo>
                    <a:cubicBezTo>
                      <a:pt x="175778" y="600970"/>
                      <a:pt x="169171" y="607568"/>
                      <a:pt x="161181" y="607568"/>
                    </a:cubicBezTo>
                    <a:lnTo>
                      <a:pt x="14597" y="607568"/>
                    </a:lnTo>
                    <a:cubicBezTo>
                      <a:pt x="6607" y="607568"/>
                      <a:pt x="0" y="600970"/>
                      <a:pt x="0" y="592990"/>
                    </a:cubicBezTo>
                    <a:lnTo>
                      <a:pt x="0" y="503526"/>
                    </a:lnTo>
                    <a:cubicBezTo>
                      <a:pt x="0" y="495547"/>
                      <a:pt x="6607" y="488948"/>
                      <a:pt x="14597" y="488948"/>
                    </a:cubicBezTo>
                    <a:close/>
                    <a:moveTo>
                      <a:pt x="420560" y="389098"/>
                    </a:moveTo>
                    <a:lnTo>
                      <a:pt x="567144" y="389098"/>
                    </a:lnTo>
                    <a:cubicBezTo>
                      <a:pt x="575134" y="389098"/>
                      <a:pt x="581741" y="395695"/>
                      <a:pt x="581741" y="403826"/>
                    </a:cubicBezTo>
                    <a:lnTo>
                      <a:pt x="581741" y="592993"/>
                    </a:lnTo>
                    <a:cubicBezTo>
                      <a:pt x="581741" y="600971"/>
                      <a:pt x="575134" y="607568"/>
                      <a:pt x="567144" y="607568"/>
                    </a:cubicBezTo>
                    <a:lnTo>
                      <a:pt x="420560" y="607568"/>
                    </a:lnTo>
                    <a:cubicBezTo>
                      <a:pt x="412570" y="607568"/>
                      <a:pt x="405963" y="600971"/>
                      <a:pt x="405963" y="592993"/>
                    </a:cubicBezTo>
                    <a:lnTo>
                      <a:pt x="405963" y="403826"/>
                    </a:lnTo>
                    <a:cubicBezTo>
                      <a:pt x="405963" y="395695"/>
                      <a:pt x="412570" y="389098"/>
                      <a:pt x="420560" y="389098"/>
                    </a:cubicBezTo>
                    <a:close/>
                    <a:moveTo>
                      <a:pt x="47940" y="320511"/>
                    </a:moveTo>
                    <a:cubicBezTo>
                      <a:pt x="51320" y="319591"/>
                      <a:pt x="55008" y="319744"/>
                      <a:pt x="58234" y="321125"/>
                    </a:cubicBezTo>
                    <a:lnTo>
                      <a:pt x="87889" y="334011"/>
                    </a:lnTo>
                    <a:lnTo>
                      <a:pt x="117698" y="321125"/>
                    </a:lnTo>
                    <a:cubicBezTo>
                      <a:pt x="120771" y="319744"/>
                      <a:pt x="124458" y="319591"/>
                      <a:pt x="127839" y="320511"/>
                    </a:cubicBezTo>
                    <a:cubicBezTo>
                      <a:pt x="127839" y="320511"/>
                      <a:pt x="140899" y="324500"/>
                      <a:pt x="141053" y="324653"/>
                    </a:cubicBezTo>
                    <a:cubicBezTo>
                      <a:pt x="161796" y="331557"/>
                      <a:pt x="175778" y="350886"/>
                      <a:pt x="175778" y="372671"/>
                    </a:cubicBezTo>
                    <a:lnTo>
                      <a:pt x="175778" y="444159"/>
                    </a:lnTo>
                    <a:cubicBezTo>
                      <a:pt x="175778" y="452290"/>
                      <a:pt x="169171" y="458887"/>
                      <a:pt x="161181" y="458887"/>
                    </a:cubicBezTo>
                    <a:lnTo>
                      <a:pt x="14597" y="458887"/>
                    </a:lnTo>
                    <a:cubicBezTo>
                      <a:pt x="6607" y="458887"/>
                      <a:pt x="0" y="452290"/>
                      <a:pt x="0" y="444159"/>
                    </a:cubicBezTo>
                    <a:lnTo>
                      <a:pt x="0" y="372671"/>
                    </a:lnTo>
                    <a:cubicBezTo>
                      <a:pt x="0" y="350886"/>
                      <a:pt x="13983" y="331557"/>
                      <a:pt x="34726" y="324653"/>
                    </a:cubicBezTo>
                    <a:cubicBezTo>
                      <a:pt x="34879" y="324500"/>
                      <a:pt x="47940" y="320511"/>
                      <a:pt x="47940" y="320511"/>
                    </a:cubicBezTo>
                    <a:close/>
                    <a:moveTo>
                      <a:pt x="217614" y="282120"/>
                    </a:moveTo>
                    <a:lnTo>
                      <a:pt x="364198" y="282120"/>
                    </a:lnTo>
                    <a:cubicBezTo>
                      <a:pt x="372188" y="282120"/>
                      <a:pt x="378795" y="288718"/>
                      <a:pt x="378795" y="296697"/>
                    </a:cubicBezTo>
                    <a:lnTo>
                      <a:pt x="378795" y="592991"/>
                    </a:lnTo>
                    <a:cubicBezTo>
                      <a:pt x="378795" y="600970"/>
                      <a:pt x="372188" y="607568"/>
                      <a:pt x="364198" y="607568"/>
                    </a:cubicBezTo>
                    <a:lnTo>
                      <a:pt x="217614" y="607568"/>
                    </a:lnTo>
                    <a:cubicBezTo>
                      <a:pt x="209624" y="607568"/>
                      <a:pt x="203017" y="600970"/>
                      <a:pt x="203017" y="592991"/>
                    </a:cubicBezTo>
                    <a:lnTo>
                      <a:pt x="203017" y="296697"/>
                    </a:lnTo>
                    <a:cubicBezTo>
                      <a:pt x="203017" y="288718"/>
                      <a:pt x="209624" y="282120"/>
                      <a:pt x="217614" y="282120"/>
                    </a:cubicBezTo>
                    <a:close/>
                    <a:moveTo>
                      <a:pt x="453903" y="220590"/>
                    </a:moveTo>
                    <a:cubicBezTo>
                      <a:pt x="457283" y="219670"/>
                      <a:pt x="460971" y="219823"/>
                      <a:pt x="464044" y="221204"/>
                    </a:cubicBezTo>
                    <a:lnTo>
                      <a:pt x="493852" y="234244"/>
                    </a:lnTo>
                    <a:lnTo>
                      <a:pt x="523507" y="221204"/>
                    </a:lnTo>
                    <a:cubicBezTo>
                      <a:pt x="526734" y="219823"/>
                      <a:pt x="530421" y="219670"/>
                      <a:pt x="533802" y="220590"/>
                    </a:cubicBezTo>
                    <a:cubicBezTo>
                      <a:pt x="533802" y="220590"/>
                      <a:pt x="546862" y="224732"/>
                      <a:pt x="547016" y="224732"/>
                    </a:cubicBezTo>
                    <a:cubicBezTo>
                      <a:pt x="567759" y="231636"/>
                      <a:pt x="581741" y="250965"/>
                      <a:pt x="581741" y="272903"/>
                    </a:cubicBezTo>
                    <a:lnTo>
                      <a:pt x="581741" y="344238"/>
                    </a:lnTo>
                    <a:cubicBezTo>
                      <a:pt x="581741" y="352369"/>
                      <a:pt x="575134" y="358966"/>
                      <a:pt x="567144" y="358966"/>
                    </a:cubicBezTo>
                    <a:lnTo>
                      <a:pt x="420560" y="358966"/>
                    </a:lnTo>
                    <a:cubicBezTo>
                      <a:pt x="412570" y="358966"/>
                      <a:pt x="405963" y="352369"/>
                      <a:pt x="405963" y="344238"/>
                    </a:cubicBezTo>
                    <a:lnTo>
                      <a:pt x="405963" y="272903"/>
                    </a:lnTo>
                    <a:cubicBezTo>
                      <a:pt x="405963" y="250965"/>
                      <a:pt x="419946" y="231636"/>
                      <a:pt x="440689" y="224732"/>
                    </a:cubicBezTo>
                    <a:cubicBezTo>
                      <a:pt x="440842" y="224732"/>
                      <a:pt x="453903" y="220590"/>
                      <a:pt x="453903" y="220590"/>
                    </a:cubicBezTo>
                    <a:close/>
                    <a:moveTo>
                      <a:pt x="87924" y="206827"/>
                    </a:moveTo>
                    <a:cubicBezTo>
                      <a:pt x="116257" y="206827"/>
                      <a:pt x="139225" y="229732"/>
                      <a:pt x="139225" y="257987"/>
                    </a:cubicBezTo>
                    <a:cubicBezTo>
                      <a:pt x="139225" y="286242"/>
                      <a:pt x="116257" y="309147"/>
                      <a:pt x="87924" y="309147"/>
                    </a:cubicBezTo>
                    <a:cubicBezTo>
                      <a:pt x="59591" y="309147"/>
                      <a:pt x="36623" y="286242"/>
                      <a:pt x="36623" y="257987"/>
                    </a:cubicBezTo>
                    <a:cubicBezTo>
                      <a:pt x="36623" y="229732"/>
                      <a:pt x="59591" y="206827"/>
                      <a:pt x="87924" y="206827"/>
                    </a:cubicBezTo>
                    <a:close/>
                    <a:moveTo>
                      <a:pt x="250957" y="113696"/>
                    </a:moveTo>
                    <a:cubicBezTo>
                      <a:pt x="254337" y="112622"/>
                      <a:pt x="258025" y="112929"/>
                      <a:pt x="261251" y="114309"/>
                    </a:cubicBezTo>
                    <a:lnTo>
                      <a:pt x="290906" y="127196"/>
                    </a:lnTo>
                    <a:lnTo>
                      <a:pt x="320561" y="114309"/>
                    </a:lnTo>
                    <a:cubicBezTo>
                      <a:pt x="323788" y="112929"/>
                      <a:pt x="327475" y="112622"/>
                      <a:pt x="330856" y="113696"/>
                    </a:cubicBezTo>
                    <a:cubicBezTo>
                      <a:pt x="330856" y="113696"/>
                      <a:pt x="343916" y="117684"/>
                      <a:pt x="344070" y="117838"/>
                    </a:cubicBezTo>
                    <a:cubicBezTo>
                      <a:pt x="364813" y="124741"/>
                      <a:pt x="378795" y="144071"/>
                      <a:pt x="378795" y="165855"/>
                    </a:cubicBezTo>
                    <a:lnTo>
                      <a:pt x="378795" y="237344"/>
                    </a:lnTo>
                    <a:cubicBezTo>
                      <a:pt x="378795" y="245475"/>
                      <a:pt x="372188" y="251918"/>
                      <a:pt x="364198" y="251918"/>
                    </a:cubicBezTo>
                    <a:lnTo>
                      <a:pt x="217614" y="251918"/>
                    </a:lnTo>
                    <a:cubicBezTo>
                      <a:pt x="209624" y="251918"/>
                      <a:pt x="203017" y="245475"/>
                      <a:pt x="203017" y="237344"/>
                    </a:cubicBezTo>
                    <a:lnTo>
                      <a:pt x="203017" y="165855"/>
                    </a:lnTo>
                    <a:cubicBezTo>
                      <a:pt x="203017" y="144071"/>
                      <a:pt x="217000" y="124741"/>
                      <a:pt x="237743" y="117838"/>
                    </a:cubicBezTo>
                    <a:cubicBezTo>
                      <a:pt x="237896" y="117684"/>
                      <a:pt x="250957" y="113696"/>
                      <a:pt x="250957" y="113696"/>
                    </a:cubicBezTo>
                    <a:close/>
                    <a:moveTo>
                      <a:pt x="493853" y="106907"/>
                    </a:moveTo>
                    <a:cubicBezTo>
                      <a:pt x="522206" y="106907"/>
                      <a:pt x="545190" y="129860"/>
                      <a:pt x="545190" y="158173"/>
                    </a:cubicBezTo>
                    <a:cubicBezTo>
                      <a:pt x="545190" y="186486"/>
                      <a:pt x="522206" y="209439"/>
                      <a:pt x="493853" y="209439"/>
                    </a:cubicBezTo>
                    <a:cubicBezTo>
                      <a:pt x="465500" y="209439"/>
                      <a:pt x="442516" y="186486"/>
                      <a:pt x="442516" y="158173"/>
                    </a:cubicBezTo>
                    <a:cubicBezTo>
                      <a:pt x="442516" y="129860"/>
                      <a:pt x="465500" y="106907"/>
                      <a:pt x="493853" y="106907"/>
                    </a:cubicBezTo>
                    <a:close/>
                    <a:moveTo>
                      <a:pt x="290870" y="0"/>
                    </a:moveTo>
                    <a:cubicBezTo>
                      <a:pt x="319203" y="0"/>
                      <a:pt x="342171" y="22905"/>
                      <a:pt x="342171" y="51160"/>
                    </a:cubicBezTo>
                    <a:cubicBezTo>
                      <a:pt x="342171" y="79415"/>
                      <a:pt x="319203" y="102320"/>
                      <a:pt x="290870" y="102320"/>
                    </a:cubicBezTo>
                    <a:cubicBezTo>
                      <a:pt x="262537" y="102320"/>
                      <a:pt x="239569" y="79415"/>
                      <a:pt x="239569" y="51160"/>
                    </a:cubicBezTo>
                    <a:cubicBezTo>
                      <a:pt x="239569" y="22905"/>
                      <a:pt x="262537" y="0"/>
                      <a:pt x="290870" y="0"/>
                    </a:cubicBezTo>
                    <a:close/>
                  </a:path>
                </a:pathLst>
              </a:custGeom>
              <a:solidFill>
                <a:srgbClr val="F8F8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</p:grpSp>
        <p:cxnSp>
          <p:nvCxnSpPr>
            <p:cNvPr id="186" name="直接连接符 185">
              <a:extLst>
                <a:ext uri="{FF2B5EF4-FFF2-40B4-BE49-F238E27FC236}">
                  <a16:creationId xmlns:a16="http://schemas.microsoft.com/office/drawing/2014/main" id="{E453733E-62B8-E93E-787D-3D842499E646}"/>
                </a:ext>
              </a:extLst>
            </p:cNvPr>
            <p:cNvCxnSpPr>
              <a:cxnSpLocks/>
            </p:cNvCxnSpPr>
            <p:nvPr/>
          </p:nvCxnSpPr>
          <p:spPr>
            <a:xfrm>
              <a:off x="7034623" y="2854117"/>
              <a:ext cx="0" cy="52322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B54FDEC-92E8-B3AC-1C3D-D27FCDCDB68E}"/>
              </a:ext>
            </a:extLst>
          </p:cNvPr>
          <p:cNvGrpSpPr/>
          <p:nvPr/>
        </p:nvGrpSpPr>
        <p:grpSpPr>
          <a:xfrm>
            <a:off x="4211799" y="1931399"/>
            <a:ext cx="5069077" cy="680601"/>
            <a:chOff x="4807035" y="2775427"/>
            <a:chExt cx="5069077" cy="680601"/>
          </a:xfrm>
        </p:grpSpPr>
        <p:grpSp>
          <p:nvGrpSpPr>
            <p:cNvPr id="34" name="íşḷïďè">
              <a:extLst>
                <a:ext uri="{FF2B5EF4-FFF2-40B4-BE49-F238E27FC236}">
                  <a16:creationId xmlns:a16="http://schemas.microsoft.com/office/drawing/2014/main" id="{CCC105BF-E2D7-1D9C-FB34-7E8E39932DCC}"/>
                </a:ext>
              </a:extLst>
            </p:cNvPr>
            <p:cNvGrpSpPr/>
            <p:nvPr/>
          </p:nvGrpSpPr>
          <p:grpSpPr>
            <a:xfrm>
              <a:off x="5598575" y="2802500"/>
              <a:ext cx="4277537" cy="626454"/>
              <a:chOff x="6883805" y="2797121"/>
              <a:chExt cx="2995372" cy="626454"/>
            </a:xfrm>
          </p:grpSpPr>
          <p:sp>
            <p:nvSpPr>
              <p:cNvPr id="39" name="iśļiḓê">
                <a:extLst>
                  <a:ext uri="{FF2B5EF4-FFF2-40B4-BE49-F238E27FC236}">
                    <a16:creationId xmlns:a16="http://schemas.microsoft.com/office/drawing/2014/main" id="{16D3DE89-EE1B-0520-0D9C-7A3E3355718D}"/>
                  </a:ext>
                </a:extLst>
              </p:cNvPr>
              <p:cNvSpPr/>
              <p:nvPr/>
            </p:nvSpPr>
            <p:spPr>
              <a:xfrm>
                <a:off x="6883805" y="2879516"/>
                <a:ext cx="996705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400" b="1" dirty="0">
                    <a:solidFill>
                      <a:srgbClr val="FFA600"/>
                    </a:solidFill>
                    <a:latin typeface="HarmonyOS Sans SC" panose="00000500000000000000" pitchFamily="2" charset="-122"/>
                    <a:ea typeface="HarmonyOS Sans SC" panose="00000500000000000000" pitchFamily="2" charset="-122"/>
                    <a:sym typeface="HarmonyOS Sans SC" panose="00000500000000000000" pitchFamily="2" charset="-122"/>
                  </a:rPr>
                  <a:t>管理者</a:t>
                </a:r>
                <a:endParaRPr kumimoji="1" lang="en-US" altLang="zh-CN" sz="2400" b="1" dirty="0">
                  <a:solidFill>
                    <a:srgbClr val="FFA600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  <p:sp>
            <p:nvSpPr>
              <p:cNvPr id="40" name="i$líḍè">
                <a:extLst>
                  <a:ext uri="{FF2B5EF4-FFF2-40B4-BE49-F238E27FC236}">
                    <a16:creationId xmlns:a16="http://schemas.microsoft.com/office/drawing/2014/main" id="{369BA483-0DE2-BFC5-14E8-71AEA2646050}"/>
                  </a:ext>
                </a:extLst>
              </p:cNvPr>
              <p:cNvSpPr/>
              <p:nvPr/>
            </p:nvSpPr>
            <p:spPr>
              <a:xfrm>
                <a:off x="7762547" y="2797121"/>
                <a:ext cx="2116630" cy="6264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kumimoji="1" lang="zh-CN" altLang="en-US" sz="1400" dirty="0">
                    <a:solidFill>
                      <a:sysClr val="windowText" lastClr="000000"/>
                    </a:solidFill>
                    <a:latin typeface="HarmonyOS Sans SC" panose="00000500000000000000" pitchFamily="2" charset="-122"/>
                    <a:ea typeface="HarmonyOS Sans SC" panose="00000500000000000000" pitchFamily="2" charset="-122"/>
                    <a:sym typeface="HarmonyOS Sans SC" panose="00000500000000000000" pitchFamily="2" charset="-122"/>
                  </a:rPr>
                  <a:t>通过项目报表进行科学决策，查看项目进度与目标的偏离程度</a:t>
                </a:r>
                <a:endParaRPr kumimoji="1" lang="en-US" altLang="zh-CN" sz="1400" dirty="0">
                  <a:solidFill>
                    <a:sysClr val="windowText" lastClr="000000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4343C274-6558-C704-4678-5428DDC402F7}"/>
                </a:ext>
              </a:extLst>
            </p:cNvPr>
            <p:cNvGrpSpPr/>
            <p:nvPr/>
          </p:nvGrpSpPr>
          <p:grpSpPr>
            <a:xfrm>
              <a:off x="4807035" y="2775427"/>
              <a:ext cx="680601" cy="680601"/>
              <a:chOff x="5311271" y="2906670"/>
              <a:chExt cx="680601" cy="680601"/>
            </a:xfrm>
          </p:grpSpPr>
          <p:sp>
            <p:nvSpPr>
              <p:cNvPr id="37" name="ïṧḻïḑê">
                <a:extLst>
                  <a:ext uri="{FF2B5EF4-FFF2-40B4-BE49-F238E27FC236}">
                    <a16:creationId xmlns:a16="http://schemas.microsoft.com/office/drawing/2014/main" id="{E2806227-A204-8160-C134-90E597A10F4D}"/>
                  </a:ext>
                </a:extLst>
              </p:cNvPr>
              <p:cNvSpPr/>
              <p:nvPr/>
            </p:nvSpPr>
            <p:spPr>
              <a:xfrm>
                <a:off x="5311271" y="2906670"/>
                <a:ext cx="680601" cy="680601"/>
              </a:xfrm>
              <a:prstGeom prst="ellipse">
                <a:avLst/>
              </a:prstGeom>
              <a:solidFill>
                <a:srgbClr val="FFA600"/>
              </a:solidFill>
              <a:ln>
                <a:noFill/>
              </a:ln>
              <a:effectLst>
                <a:outerShdw blurRad="254000" dist="190500" dir="13500000" algn="t" rotWithShape="0">
                  <a:schemeClr val="bg1">
                    <a:alpha val="7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  <p:sp>
            <p:nvSpPr>
              <p:cNvPr id="38" name="íšļîḍê">
                <a:extLst>
                  <a:ext uri="{FF2B5EF4-FFF2-40B4-BE49-F238E27FC236}">
                    <a16:creationId xmlns:a16="http://schemas.microsoft.com/office/drawing/2014/main" id="{D0DBD7B8-89AC-7337-5769-03FE2CDE46D2}"/>
                  </a:ext>
                </a:extLst>
              </p:cNvPr>
              <p:cNvSpPr/>
              <p:nvPr/>
            </p:nvSpPr>
            <p:spPr>
              <a:xfrm>
                <a:off x="5505063" y="3085622"/>
                <a:ext cx="293016" cy="322696"/>
              </a:xfrm>
              <a:custGeom>
                <a:avLst/>
                <a:gdLst>
                  <a:gd name="T0" fmla="*/ 5080 w 10160"/>
                  <a:gd name="T1" fmla="*/ 4877 h 11188"/>
                  <a:gd name="T2" fmla="*/ 7518 w 10160"/>
                  <a:gd name="T3" fmla="*/ 2439 h 11188"/>
                  <a:gd name="T4" fmla="*/ 5080 w 10160"/>
                  <a:gd name="T5" fmla="*/ 0 h 11188"/>
                  <a:gd name="T6" fmla="*/ 2641 w 10160"/>
                  <a:gd name="T7" fmla="*/ 2438 h 11188"/>
                  <a:gd name="T8" fmla="*/ 2641 w 10160"/>
                  <a:gd name="T9" fmla="*/ 2439 h 11188"/>
                  <a:gd name="T10" fmla="*/ 5080 w 10160"/>
                  <a:gd name="T11" fmla="*/ 4877 h 11188"/>
                  <a:gd name="T12" fmla="*/ 968 w 10160"/>
                  <a:gd name="T13" fmla="*/ 6518 h 11188"/>
                  <a:gd name="T14" fmla="*/ 0 w 10160"/>
                  <a:gd name="T15" fmla="*/ 11188 h 11188"/>
                  <a:gd name="T16" fmla="*/ 4141 w 10160"/>
                  <a:gd name="T17" fmla="*/ 11188 h 11188"/>
                  <a:gd name="T18" fmla="*/ 2896 w 10160"/>
                  <a:gd name="T19" fmla="*/ 5485 h 11188"/>
                  <a:gd name="T20" fmla="*/ 968 w 10160"/>
                  <a:gd name="T21" fmla="*/ 6518 h 11188"/>
                  <a:gd name="T22" fmla="*/ 5080 w 10160"/>
                  <a:gd name="T23" fmla="*/ 5485 h 11188"/>
                  <a:gd name="T24" fmla="*/ 3905 w 10160"/>
                  <a:gd name="T25" fmla="*/ 7127 h 11188"/>
                  <a:gd name="T26" fmla="*/ 4830 w 10160"/>
                  <a:gd name="T27" fmla="*/ 11188 h 11188"/>
                  <a:gd name="T28" fmla="*/ 5330 w 10160"/>
                  <a:gd name="T29" fmla="*/ 11188 h 11188"/>
                  <a:gd name="T30" fmla="*/ 6255 w 10160"/>
                  <a:gd name="T31" fmla="*/ 7127 h 11188"/>
                  <a:gd name="T32" fmla="*/ 5080 w 10160"/>
                  <a:gd name="T33" fmla="*/ 5485 h 11188"/>
                  <a:gd name="T34" fmla="*/ 9193 w 10160"/>
                  <a:gd name="T35" fmla="*/ 6518 h 11188"/>
                  <a:gd name="T36" fmla="*/ 7264 w 10160"/>
                  <a:gd name="T37" fmla="*/ 5485 h 11188"/>
                  <a:gd name="T38" fmla="*/ 6019 w 10160"/>
                  <a:gd name="T39" fmla="*/ 11188 h 11188"/>
                  <a:gd name="T40" fmla="*/ 10160 w 10160"/>
                  <a:gd name="T41" fmla="*/ 11188 h 11188"/>
                  <a:gd name="T42" fmla="*/ 9193 w 10160"/>
                  <a:gd name="T43" fmla="*/ 6518 h 11188"/>
                  <a:gd name="T44" fmla="*/ 8794 w 10160"/>
                  <a:gd name="T45" fmla="*/ 8626 h 11188"/>
                  <a:gd name="T46" fmla="*/ 7341 w 10160"/>
                  <a:gd name="T47" fmla="*/ 8626 h 11188"/>
                  <a:gd name="T48" fmla="*/ 7341 w 10160"/>
                  <a:gd name="T49" fmla="*/ 8303 h 11188"/>
                  <a:gd name="T50" fmla="*/ 8794 w 10160"/>
                  <a:gd name="T51" fmla="*/ 8303 h 11188"/>
                  <a:gd name="T52" fmla="*/ 8794 w 10160"/>
                  <a:gd name="T53" fmla="*/ 8626 h 11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160" h="11188">
                    <a:moveTo>
                      <a:pt x="5080" y="4877"/>
                    </a:moveTo>
                    <a:cubicBezTo>
                      <a:pt x="6426" y="4877"/>
                      <a:pt x="7518" y="3785"/>
                      <a:pt x="7518" y="2439"/>
                    </a:cubicBezTo>
                    <a:cubicBezTo>
                      <a:pt x="7518" y="1093"/>
                      <a:pt x="6426" y="2"/>
                      <a:pt x="5080" y="0"/>
                    </a:cubicBezTo>
                    <a:cubicBezTo>
                      <a:pt x="3734" y="0"/>
                      <a:pt x="2643" y="1092"/>
                      <a:pt x="2641" y="2438"/>
                    </a:cubicBezTo>
                    <a:lnTo>
                      <a:pt x="2641" y="2439"/>
                    </a:lnTo>
                    <a:cubicBezTo>
                      <a:pt x="2643" y="3785"/>
                      <a:pt x="3734" y="4877"/>
                      <a:pt x="5080" y="4877"/>
                    </a:cubicBezTo>
                    <a:close/>
                    <a:moveTo>
                      <a:pt x="968" y="6518"/>
                    </a:moveTo>
                    <a:cubicBezTo>
                      <a:pt x="486" y="7735"/>
                      <a:pt x="0" y="11188"/>
                      <a:pt x="0" y="11188"/>
                    </a:cubicBezTo>
                    <a:lnTo>
                      <a:pt x="4141" y="11188"/>
                    </a:lnTo>
                    <a:lnTo>
                      <a:pt x="2896" y="5485"/>
                    </a:lnTo>
                    <a:cubicBezTo>
                      <a:pt x="2146" y="5485"/>
                      <a:pt x="1449" y="5300"/>
                      <a:pt x="968" y="6518"/>
                    </a:cubicBezTo>
                    <a:close/>
                    <a:moveTo>
                      <a:pt x="5080" y="5485"/>
                    </a:moveTo>
                    <a:lnTo>
                      <a:pt x="3905" y="7127"/>
                    </a:lnTo>
                    <a:lnTo>
                      <a:pt x="4830" y="11188"/>
                    </a:lnTo>
                    <a:lnTo>
                      <a:pt x="5330" y="11188"/>
                    </a:lnTo>
                    <a:lnTo>
                      <a:pt x="6255" y="7127"/>
                    </a:lnTo>
                    <a:lnTo>
                      <a:pt x="5080" y="5485"/>
                    </a:lnTo>
                    <a:close/>
                    <a:moveTo>
                      <a:pt x="9193" y="6518"/>
                    </a:moveTo>
                    <a:cubicBezTo>
                      <a:pt x="8711" y="5300"/>
                      <a:pt x="8014" y="5485"/>
                      <a:pt x="7264" y="5485"/>
                    </a:cubicBezTo>
                    <a:lnTo>
                      <a:pt x="6019" y="11188"/>
                    </a:lnTo>
                    <a:lnTo>
                      <a:pt x="10160" y="11188"/>
                    </a:lnTo>
                    <a:cubicBezTo>
                      <a:pt x="10160" y="11188"/>
                      <a:pt x="9674" y="7735"/>
                      <a:pt x="9193" y="6518"/>
                    </a:cubicBezTo>
                    <a:close/>
                    <a:moveTo>
                      <a:pt x="8794" y="8626"/>
                    </a:moveTo>
                    <a:lnTo>
                      <a:pt x="7341" y="8626"/>
                    </a:lnTo>
                    <a:lnTo>
                      <a:pt x="7341" y="8303"/>
                    </a:lnTo>
                    <a:lnTo>
                      <a:pt x="8794" y="8303"/>
                    </a:lnTo>
                    <a:lnTo>
                      <a:pt x="8794" y="8626"/>
                    </a:lnTo>
                    <a:close/>
                  </a:path>
                </a:pathLst>
              </a:custGeom>
              <a:solidFill>
                <a:srgbClr val="F8F8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</p:grp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819EC884-6F02-2945-EF50-B3B3A363C25B}"/>
                </a:ext>
              </a:extLst>
            </p:cNvPr>
            <p:cNvCxnSpPr>
              <a:cxnSpLocks/>
            </p:cNvCxnSpPr>
            <p:nvPr/>
          </p:nvCxnSpPr>
          <p:spPr>
            <a:xfrm>
              <a:off x="6704423" y="2854117"/>
              <a:ext cx="0" cy="52322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41">
            <a:extLst>
              <a:ext uri="{FF2B5EF4-FFF2-40B4-BE49-F238E27FC236}">
                <a16:creationId xmlns:a16="http://schemas.microsoft.com/office/drawing/2014/main" id="{3B1066E2-FDA1-DECA-ACD7-6B5A5D09C541}"/>
              </a:ext>
            </a:extLst>
          </p:cNvPr>
          <p:cNvGrpSpPr/>
          <p:nvPr/>
        </p:nvGrpSpPr>
        <p:grpSpPr>
          <a:xfrm>
            <a:off x="6406038" y="3120301"/>
            <a:ext cx="5145279" cy="680601"/>
            <a:chOff x="4807035" y="2775427"/>
            <a:chExt cx="5145279" cy="680601"/>
          </a:xfrm>
        </p:grpSpPr>
        <p:grpSp>
          <p:nvGrpSpPr>
            <p:cNvPr id="192" name="íşḷïďè">
              <a:extLst>
                <a:ext uri="{FF2B5EF4-FFF2-40B4-BE49-F238E27FC236}">
                  <a16:creationId xmlns:a16="http://schemas.microsoft.com/office/drawing/2014/main" id="{68C1B25C-DB95-5A73-FEEE-24BB247CF462}"/>
                </a:ext>
              </a:extLst>
            </p:cNvPr>
            <p:cNvGrpSpPr/>
            <p:nvPr/>
          </p:nvGrpSpPr>
          <p:grpSpPr>
            <a:xfrm>
              <a:off x="5598574" y="2802500"/>
              <a:ext cx="4353740" cy="626454"/>
              <a:chOff x="6883805" y="2797121"/>
              <a:chExt cx="3048734" cy="626454"/>
            </a:xfrm>
          </p:grpSpPr>
          <p:sp>
            <p:nvSpPr>
              <p:cNvPr id="197" name="iśļiḓê">
                <a:extLst>
                  <a:ext uri="{FF2B5EF4-FFF2-40B4-BE49-F238E27FC236}">
                    <a16:creationId xmlns:a16="http://schemas.microsoft.com/office/drawing/2014/main" id="{4A2DB893-C042-C53E-3AFB-05D2F653FF35}"/>
                  </a:ext>
                </a:extLst>
              </p:cNvPr>
              <p:cNvSpPr/>
              <p:nvPr/>
            </p:nvSpPr>
            <p:spPr>
              <a:xfrm>
                <a:off x="6883805" y="2912957"/>
                <a:ext cx="996705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sz="2400" b="1" dirty="0">
                    <a:solidFill>
                      <a:srgbClr val="FFA600"/>
                    </a:solidFill>
                    <a:latin typeface="HarmonyOS Sans SC" panose="00000500000000000000" pitchFamily="2" charset="-122"/>
                    <a:ea typeface="HarmonyOS Sans SC" panose="00000500000000000000" pitchFamily="2" charset="-122"/>
                    <a:sym typeface="HarmonyOS Sans SC" panose="00000500000000000000" pitchFamily="2" charset="-122"/>
                  </a:rPr>
                  <a:t>项目成员</a:t>
                </a:r>
                <a:endParaRPr kumimoji="1" lang="en-US" altLang="zh-CN" sz="2400" b="1" dirty="0">
                  <a:solidFill>
                    <a:srgbClr val="FFA600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  <p:sp>
            <p:nvSpPr>
              <p:cNvPr id="198" name="i$líḍè">
                <a:extLst>
                  <a:ext uri="{FF2B5EF4-FFF2-40B4-BE49-F238E27FC236}">
                    <a16:creationId xmlns:a16="http://schemas.microsoft.com/office/drawing/2014/main" id="{5B443C6F-5F9F-3F29-3622-A9CE70FB4DD7}"/>
                  </a:ext>
                </a:extLst>
              </p:cNvPr>
              <p:cNvSpPr/>
              <p:nvPr/>
            </p:nvSpPr>
            <p:spPr>
              <a:xfrm>
                <a:off x="7907212" y="2797121"/>
                <a:ext cx="2025327" cy="6264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400" dirty="0">
                    <a:solidFill>
                      <a:sysClr val="windowText" lastClr="000000"/>
                    </a:solidFill>
                    <a:latin typeface="HarmonyOS Sans SC" panose="00000500000000000000" pitchFamily="2" charset="-122"/>
                    <a:ea typeface="HarmonyOS Sans SC" panose="00000500000000000000" pitchFamily="2" charset="-122"/>
                    <a:sym typeface="HarmonyOS Sans SC" panose="00000500000000000000" pitchFamily="2" charset="-122"/>
                  </a:rPr>
                  <a:t>分解项目任务并进行动态管理，通过项目甘特图与其他成员共享进程</a:t>
                </a:r>
                <a:endParaRPr kumimoji="1" lang="en-US" altLang="zh-CN" sz="1400" dirty="0">
                  <a:solidFill>
                    <a:sysClr val="windowText" lastClr="000000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</p:grpSp>
        <p:grpSp>
          <p:nvGrpSpPr>
            <p:cNvPr id="193" name="组合 192">
              <a:extLst>
                <a:ext uri="{FF2B5EF4-FFF2-40B4-BE49-F238E27FC236}">
                  <a16:creationId xmlns:a16="http://schemas.microsoft.com/office/drawing/2014/main" id="{6E9E9497-F370-ABA5-2880-72E2C0DFF9C2}"/>
                </a:ext>
              </a:extLst>
            </p:cNvPr>
            <p:cNvGrpSpPr/>
            <p:nvPr/>
          </p:nvGrpSpPr>
          <p:grpSpPr>
            <a:xfrm>
              <a:off x="4807035" y="2775427"/>
              <a:ext cx="680601" cy="680601"/>
              <a:chOff x="5311271" y="2906670"/>
              <a:chExt cx="680601" cy="680601"/>
            </a:xfrm>
          </p:grpSpPr>
          <p:sp>
            <p:nvSpPr>
              <p:cNvPr id="195" name="ïṧḻïḑê">
                <a:extLst>
                  <a:ext uri="{FF2B5EF4-FFF2-40B4-BE49-F238E27FC236}">
                    <a16:creationId xmlns:a16="http://schemas.microsoft.com/office/drawing/2014/main" id="{25605E64-A512-B723-EBB9-4E82F0E8FB0D}"/>
                  </a:ext>
                </a:extLst>
              </p:cNvPr>
              <p:cNvSpPr/>
              <p:nvPr/>
            </p:nvSpPr>
            <p:spPr>
              <a:xfrm>
                <a:off x="5311271" y="2906670"/>
                <a:ext cx="680601" cy="680601"/>
              </a:xfrm>
              <a:prstGeom prst="ellipse">
                <a:avLst/>
              </a:prstGeom>
              <a:solidFill>
                <a:srgbClr val="FFA600"/>
              </a:solidFill>
              <a:ln>
                <a:noFill/>
              </a:ln>
              <a:effectLst>
                <a:outerShdw blurRad="254000" dist="190500" dir="13500000" algn="t" rotWithShape="0">
                  <a:schemeClr val="bg1">
                    <a:alpha val="7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  <p:sp>
            <p:nvSpPr>
              <p:cNvPr id="196" name="íšļîḍê">
                <a:extLst>
                  <a:ext uri="{FF2B5EF4-FFF2-40B4-BE49-F238E27FC236}">
                    <a16:creationId xmlns:a16="http://schemas.microsoft.com/office/drawing/2014/main" id="{ACB67C7B-DF21-7CF3-CC82-C79B3F8EB45D}"/>
                  </a:ext>
                </a:extLst>
              </p:cNvPr>
              <p:cNvSpPr/>
              <p:nvPr/>
            </p:nvSpPr>
            <p:spPr>
              <a:xfrm>
                <a:off x="5494029" y="3085622"/>
                <a:ext cx="315083" cy="322696"/>
              </a:xfrm>
              <a:custGeom>
                <a:avLst/>
                <a:gdLst>
                  <a:gd name="connsiteX0" fmla="*/ 473137 w 593648"/>
                  <a:gd name="connsiteY0" fmla="*/ 488524 h 607991"/>
                  <a:gd name="connsiteX1" fmla="*/ 533924 w 593648"/>
                  <a:gd name="connsiteY1" fmla="*/ 488524 h 607991"/>
                  <a:gd name="connsiteX2" fmla="*/ 551606 w 593648"/>
                  <a:gd name="connsiteY2" fmla="*/ 498066 h 607991"/>
                  <a:gd name="connsiteX3" fmla="*/ 591653 w 593648"/>
                  <a:gd name="connsiteY3" fmla="*/ 574689 h 607991"/>
                  <a:gd name="connsiteX4" fmla="*/ 592800 w 593648"/>
                  <a:gd name="connsiteY4" fmla="*/ 588239 h 607991"/>
                  <a:gd name="connsiteX5" fmla="*/ 584007 w 593648"/>
                  <a:gd name="connsiteY5" fmla="*/ 598735 h 607991"/>
                  <a:gd name="connsiteX6" fmla="*/ 577125 w 593648"/>
                  <a:gd name="connsiteY6" fmla="*/ 600644 h 607991"/>
                  <a:gd name="connsiteX7" fmla="*/ 575787 w 593648"/>
                  <a:gd name="connsiteY7" fmla="*/ 600739 h 607991"/>
                  <a:gd name="connsiteX8" fmla="*/ 560017 w 593648"/>
                  <a:gd name="connsiteY8" fmla="*/ 591197 h 607991"/>
                  <a:gd name="connsiteX9" fmla="*/ 547305 w 593648"/>
                  <a:gd name="connsiteY9" fmla="*/ 566960 h 607991"/>
                  <a:gd name="connsiteX10" fmla="*/ 547305 w 593648"/>
                  <a:gd name="connsiteY10" fmla="*/ 599213 h 607991"/>
                  <a:gd name="connsiteX11" fmla="*/ 538512 w 593648"/>
                  <a:gd name="connsiteY11" fmla="*/ 607991 h 607991"/>
                  <a:gd name="connsiteX12" fmla="*/ 469314 w 593648"/>
                  <a:gd name="connsiteY12" fmla="*/ 607991 h 607991"/>
                  <a:gd name="connsiteX13" fmla="*/ 460521 w 593648"/>
                  <a:gd name="connsiteY13" fmla="*/ 599213 h 607991"/>
                  <a:gd name="connsiteX14" fmla="*/ 460521 w 593648"/>
                  <a:gd name="connsiteY14" fmla="*/ 569060 h 607991"/>
                  <a:gd name="connsiteX15" fmla="*/ 448861 w 593648"/>
                  <a:gd name="connsiteY15" fmla="*/ 591197 h 607991"/>
                  <a:gd name="connsiteX16" fmla="*/ 433091 w 593648"/>
                  <a:gd name="connsiteY16" fmla="*/ 600739 h 607991"/>
                  <a:gd name="connsiteX17" fmla="*/ 431753 w 593648"/>
                  <a:gd name="connsiteY17" fmla="*/ 600644 h 607991"/>
                  <a:gd name="connsiteX18" fmla="*/ 424871 w 593648"/>
                  <a:gd name="connsiteY18" fmla="*/ 598735 h 607991"/>
                  <a:gd name="connsiteX19" fmla="*/ 416078 w 593648"/>
                  <a:gd name="connsiteY19" fmla="*/ 588239 h 607991"/>
                  <a:gd name="connsiteX20" fmla="*/ 417320 w 593648"/>
                  <a:gd name="connsiteY20" fmla="*/ 574689 h 607991"/>
                  <a:gd name="connsiteX21" fmla="*/ 457367 w 593648"/>
                  <a:gd name="connsiteY21" fmla="*/ 498066 h 607991"/>
                  <a:gd name="connsiteX22" fmla="*/ 473137 w 593648"/>
                  <a:gd name="connsiteY22" fmla="*/ 488524 h 607991"/>
                  <a:gd name="connsiteX23" fmla="*/ 263417 w 593648"/>
                  <a:gd name="connsiteY23" fmla="*/ 488524 h 607991"/>
                  <a:gd name="connsiteX24" fmla="*/ 324300 w 593648"/>
                  <a:gd name="connsiteY24" fmla="*/ 488524 h 607991"/>
                  <a:gd name="connsiteX25" fmla="*/ 341886 w 593648"/>
                  <a:gd name="connsiteY25" fmla="*/ 498066 h 607991"/>
                  <a:gd name="connsiteX26" fmla="*/ 381933 w 593648"/>
                  <a:gd name="connsiteY26" fmla="*/ 574689 h 607991"/>
                  <a:gd name="connsiteX27" fmla="*/ 383080 w 593648"/>
                  <a:gd name="connsiteY27" fmla="*/ 588239 h 607991"/>
                  <a:gd name="connsiteX28" fmla="*/ 374382 w 593648"/>
                  <a:gd name="connsiteY28" fmla="*/ 598735 h 607991"/>
                  <a:gd name="connsiteX29" fmla="*/ 367405 w 593648"/>
                  <a:gd name="connsiteY29" fmla="*/ 600644 h 607991"/>
                  <a:gd name="connsiteX30" fmla="*/ 366067 w 593648"/>
                  <a:gd name="connsiteY30" fmla="*/ 600739 h 607991"/>
                  <a:gd name="connsiteX31" fmla="*/ 350297 w 593648"/>
                  <a:gd name="connsiteY31" fmla="*/ 591197 h 607991"/>
                  <a:gd name="connsiteX32" fmla="*/ 337681 w 593648"/>
                  <a:gd name="connsiteY32" fmla="*/ 566960 h 607991"/>
                  <a:gd name="connsiteX33" fmla="*/ 337681 w 593648"/>
                  <a:gd name="connsiteY33" fmla="*/ 599213 h 607991"/>
                  <a:gd name="connsiteX34" fmla="*/ 328887 w 593648"/>
                  <a:gd name="connsiteY34" fmla="*/ 607991 h 607991"/>
                  <a:gd name="connsiteX35" fmla="*/ 259594 w 593648"/>
                  <a:gd name="connsiteY35" fmla="*/ 607991 h 607991"/>
                  <a:gd name="connsiteX36" fmla="*/ 250801 w 593648"/>
                  <a:gd name="connsiteY36" fmla="*/ 599213 h 607991"/>
                  <a:gd name="connsiteX37" fmla="*/ 250801 w 593648"/>
                  <a:gd name="connsiteY37" fmla="*/ 569060 h 607991"/>
                  <a:gd name="connsiteX38" fmla="*/ 239236 w 593648"/>
                  <a:gd name="connsiteY38" fmla="*/ 591197 h 607991"/>
                  <a:gd name="connsiteX39" fmla="*/ 223371 w 593648"/>
                  <a:gd name="connsiteY39" fmla="*/ 600739 h 607991"/>
                  <a:gd name="connsiteX40" fmla="*/ 222128 w 593648"/>
                  <a:gd name="connsiteY40" fmla="*/ 600644 h 607991"/>
                  <a:gd name="connsiteX41" fmla="*/ 215151 w 593648"/>
                  <a:gd name="connsiteY41" fmla="*/ 598735 h 607991"/>
                  <a:gd name="connsiteX42" fmla="*/ 206358 w 593648"/>
                  <a:gd name="connsiteY42" fmla="*/ 588239 h 607991"/>
                  <a:gd name="connsiteX43" fmla="*/ 207600 w 593648"/>
                  <a:gd name="connsiteY43" fmla="*/ 574689 h 607991"/>
                  <a:gd name="connsiteX44" fmla="*/ 247647 w 593648"/>
                  <a:gd name="connsiteY44" fmla="*/ 498066 h 607991"/>
                  <a:gd name="connsiteX45" fmla="*/ 263417 w 593648"/>
                  <a:gd name="connsiteY45" fmla="*/ 488524 h 607991"/>
                  <a:gd name="connsiteX46" fmla="*/ 57938 w 593648"/>
                  <a:gd name="connsiteY46" fmla="*/ 488524 h 607991"/>
                  <a:gd name="connsiteX47" fmla="*/ 118734 w 593648"/>
                  <a:gd name="connsiteY47" fmla="*/ 488524 h 607991"/>
                  <a:gd name="connsiteX48" fmla="*/ 136322 w 593648"/>
                  <a:gd name="connsiteY48" fmla="*/ 498066 h 607991"/>
                  <a:gd name="connsiteX49" fmla="*/ 176374 w 593648"/>
                  <a:gd name="connsiteY49" fmla="*/ 574689 h 607991"/>
                  <a:gd name="connsiteX50" fmla="*/ 177521 w 593648"/>
                  <a:gd name="connsiteY50" fmla="*/ 588239 h 607991"/>
                  <a:gd name="connsiteX51" fmla="*/ 168823 w 593648"/>
                  <a:gd name="connsiteY51" fmla="*/ 598735 h 607991"/>
                  <a:gd name="connsiteX52" fmla="*/ 161845 w 593648"/>
                  <a:gd name="connsiteY52" fmla="*/ 600644 h 607991"/>
                  <a:gd name="connsiteX53" fmla="*/ 160602 w 593648"/>
                  <a:gd name="connsiteY53" fmla="*/ 600739 h 607991"/>
                  <a:gd name="connsiteX54" fmla="*/ 144734 w 593648"/>
                  <a:gd name="connsiteY54" fmla="*/ 591197 h 607991"/>
                  <a:gd name="connsiteX55" fmla="*/ 132116 w 593648"/>
                  <a:gd name="connsiteY55" fmla="*/ 566960 h 607991"/>
                  <a:gd name="connsiteX56" fmla="*/ 132116 w 593648"/>
                  <a:gd name="connsiteY56" fmla="*/ 599213 h 607991"/>
                  <a:gd name="connsiteX57" fmla="*/ 123322 w 593648"/>
                  <a:gd name="connsiteY57" fmla="*/ 607991 h 607991"/>
                  <a:gd name="connsiteX58" fmla="*/ 54019 w 593648"/>
                  <a:gd name="connsiteY58" fmla="*/ 607991 h 607991"/>
                  <a:gd name="connsiteX59" fmla="*/ 45224 w 593648"/>
                  <a:gd name="connsiteY59" fmla="*/ 599213 h 607991"/>
                  <a:gd name="connsiteX60" fmla="*/ 45224 w 593648"/>
                  <a:gd name="connsiteY60" fmla="*/ 569060 h 607991"/>
                  <a:gd name="connsiteX61" fmla="*/ 33658 w 593648"/>
                  <a:gd name="connsiteY61" fmla="*/ 591197 h 607991"/>
                  <a:gd name="connsiteX62" fmla="*/ 17790 w 593648"/>
                  <a:gd name="connsiteY62" fmla="*/ 600739 h 607991"/>
                  <a:gd name="connsiteX63" fmla="*/ 16547 w 593648"/>
                  <a:gd name="connsiteY63" fmla="*/ 600644 h 607991"/>
                  <a:gd name="connsiteX64" fmla="*/ 9569 w 593648"/>
                  <a:gd name="connsiteY64" fmla="*/ 598735 h 607991"/>
                  <a:gd name="connsiteX65" fmla="*/ 775 w 593648"/>
                  <a:gd name="connsiteY65" fmla="*/ 588239 h 607991"/>
                  <a:gd name="connsiteX66" fmla="*/ 2018 w 593648"/>
                  <a:gd name="connsiteY66" fmla="*/ 574689 h 607991"/>
                  <a:gd name="connsiteX67" fmla="*/ 42070 w 593648"/>
                  <a:gd name="connsiteY67" fmla="*/ 498066 h 607991"/>
                  <a:gd name="connsiteX68" fmla="*/ 57938 w 593648"/>
                  <a:gd name="connsiteY68" fmla="*/ 488524 h 607991"/>
                  <a:gd name="connsiteX69" fmla="*/ 502710 w 593648"/>
                  <a:gd name="connsiteY69" fmla="*/ 398412 h 607991"/>
                  <a:gd name="connsiteX70" fmla="*/ 545120 w 593648"/>
                  <a:gd name="connsiteY70" fmla="*/ 440716 h 607991"/>
                  <a:gd name="connsiteX71" fmla="*/ 502710 w 593648"/>
                  <a:gd name="connsiteY71" fmla="*/ 483020 h 607991"/>
                  <a:gd name="connsiteX72" fmla="*/ 460300 w 593648"/>
                  <a:gd name="connsiteY72" fmla="*/ 440716 h 607991"/>
                  <a:gd name="connsiteX73" fmla="*/ 502710 w 593648"/>
                  <a:gd name="connsiteY73" fmla="*/ 398412 h 607991"/>
                  <a:gd name="connsiteX74" fmla="*/ 292989 w 593648"/>
                  <a:gd name="connsiteY74" fmla="*/ 398412 h 607991"/>
                  <a:gd name="connsiteX75" fmla="*/ 335399 w 593648"/>
                  <a:gd name="connsiteY75" fmla="*/ 440716 h 607991"/>
                  <a:gd name="connsiteX76" fmla="*/ 292989 w 593648"/>
                  <a:gd name="connsiteY76" fmla="*/ 483020 h 607991"/>
                  <a:gd name="connsiteX77" fmla="*/ 250579 w 593648"/>
                  <a:gd name="connsiteY77" fmla="*/ 440716 h 607991"/>
                  <a:gd name="connsiteX78" fmla="*/ 292989 w 593648"/>
                  <a:gd name="connsiteY78" fmla="*/ 398412 h 607991"/>
                  <a:gd name="connsiteX79" fmla="*/ 87432 w 593648"/>
                  <a:gd name="connsiteY79" fmla="*/ 398412 h 607991"/>
                  <a:gd name="connsiteX80" fmla="*/ 129842 w 593648"/>
                  <a:gd name="connsiteY80" fmla="*/ 440716 h 607991"/>
                  <a:gd name="connsiteX81" fmla="*/ 87432 w 593648"/>
                  <a:gd name="connsiteY81" fmla="*/ 483020 h 607991"/>
                  <a:gd name="connsiteX82" fmla="*/ 45022 w 593648"/>
                  <a:gd name="connsiteY82" fmla="*/ 440716 h 607991"/>
                  <a:gd name="connsiteX83" fmla="*/ 87432 w 593648"/>
                  <a:gd name="connsiteY83" fmla="*/ 398412 h 607991"/>
                  <a:gd name="connsiteX84" fmla="*/ 294753 w 593648"/>
                  <a:gd name="connsiteY84" fmla="*/ 291788 h 607991"/>
                  <a:gd name="connsiteX85" fmla="*/ 304216 w 593648"/>
                  <a:gd name="connsiteY85" fmla="*/ 301236 h 607991"/>
                  <a:gd name="connsiteX86" fmla="*/ 304216 w 593648"/>
                  <a:gd name="connsiteY86" fmla="*/ 321277 h 607991"/>
                  <a:gd name="connsiteX87" fmla="*/ 500261 w 593648"/>
                  <a:gd name="connsiteY87" fmla="*/ 321277 h 607991"/>
                  <a:gd name="connsiteX88" fmla="*/ 513929 w 593648"/>
                  <a:gd name="connsiteY88" fmla="*/ 334923 h 607991"/>
                  <a:gd name="connsiteX89" fmla="*/ 513929 w 593648"/>
                  <a:gd name="connsiteY89" fmla="*/ 372524 h 607991"/>
                  <a:gd name="connsiteX90" fmla="*/ 504466 w 593648"/>
                  <a:gd name="connsiteY90" fmla="*/ 381971 h 607991"/>
                  <a:gd name="connsiteX91" fmla="*/ 495003 w 593648"/>
                  <a:gd name="connsiteY91" fmla="*/ 372524 h 607991"/>
                  <a:gd name="connsiteX92" fmla="*/ 495003 w 593648"/>
                  <a:gd name="connsiteY92" fmla="*/ 340172 h 607991"/>
                  <a:gd name="connsiteX93" fmla="*/ 304216 w 593648"/>
                  <a:gd name="connsiteY93" fmla="*/ 340172 h 607991"/>
                  <a:gd name="connsiteX94" fmla="*/ 304216 w 593648"/>
                  <a:gd name="connsiteY94" fmla="*/ 372524 h 607991"/>
                  <a:gd name="connsiteX95" fmla="*/ 294753 w 593648"/>
                  <a:gd name="connsiteY95" fmla="*/ 381971 h 607991"/>
                  <a:gd name="connsiteX96" fmla="*/ 285290 w 593648"/>
                  <a:gd name="connsiteY96" fmla="*/ 372524 h 607991"/>
                  <a:gd name="connsiteX97" fmla="*/ 285290 w 593648"/>
                  <a:gd name="connsiteY97" fmla="*/ 340172 h 607991"/>
                  <a:gd name="connsiteX98" fmla="*/ 94503 w 593648"/>
                  <a:gd name="connsiteY98" fmla="*/ 340172 h 607991"/>
                  <a:gd name="connsiteX99" fmla="*/ 94503 w 593648"/>
                  <a:gd name="connsiteY99" fmla="*/ 372524 h 607991"/>
                  <a:gd name="connsiteX100" fmla="*/ 85040 w 593648"/>
                  <a:gd name="connsiteY100" fmla="*/ 381971 h 607991"/>
                  <a:gd name="connsiteX101" fmla="*/ 75577 w 593648"/>
                  <a:gd name="connsiteY101" fmla="*/ 372524 h 607991"/>
                  <a:gd name="connsiteX102" fmla="*/ 75577 w 593648"/>
                  <a:gd name="connsiteY102" fmla="*/ 334923 h 607991"/>
                  <a:gd name="connsiteX103" fmla="*/ 89246 w 593648"/>
                  <a:gd name="connsiteY103" fmla="*/ 321277 h 607991"/>
                  <a:gd name="connsiteX104" fmla="*/ 285290 w 593648"/>
                  <a:gd name="connsiteY104" fmla="*/ 321277 h 607991"/>
                  <a:gd name="connsiteX105" fmla="*/ 285290 w 593648"/>
                  <a:gd name="connsiteY105" fmla="*/ 301236 h 607991"/>
                  <a:gd name="connsiteX106" fmla="*/ 294753 w 593648"/>
                  <a:gd name="connsiteY106" fmla="*/ 291788 h 607991"/>
                  <a:gd name="connsiteX107" fmla="*/ 252216 w 593648"/>
                  <a:gd name="connsiteY107" fmla="*/ 118550 h 607991"/>
                  <a:gd name="connsiteX108" fmla="*/ 332817 w 593648"/>
                  <a:gd name="connsiteY108" fmla="*/ 118550 h 607991"/>
                  <a:gd name="connsiteX109" fmla="*/ 355955 w 593648"/>
                  <a:gd name="connsiteY109" fmla="*/ 131146 h 607991"/>
                  <a:gd name="connsiteX110" fmla="*/ 408733 w 593648"/>
                  <a:gd name="connsiteY110" fmla="*/ 232012 h 607991"/>
                  <a:gd name="connsiteX111" fmla="*/ 410263 w 593648"/>
                  <a:gd name="connsiteY111" fmla="*/ 249857 h 607991"/>
                  <a:gd name="connsiteX112" fmla="*/ 398790 w 593648"/>
                  <a:gd name="connsiteY112" fmla="*/ 263599 h 607991"/>
                  <a:gd name="connsiteX113" fmla="*/ 389611 w 593648"/>
                  <a:gd name="connsiteY113" fmla="*/ 266271 h 607991"/>
                  <a:gd name="connsiteX114" fmla="*/ 387890 w 593648"/>
                  <a:gd name="connsiteY114" fmla="*/ 266271 h 607991"/>
                  <a:gd name="connsiteX115" fmla="*/ 367046 w 593648"/>
                  <a:gd name="connsiteY115" fmla="*/ 253674 h 607991"/>
                  <a:gd name="connsiteX116" fmla="*/ 350410 w 593648"/>
                  <a:gd name="connsiteY116" fmla="*/ 221897 h 607991"/>
                  <a:gd name="connsiteX117" fmla="*/ 350410 w 593648"/>
                  <a:gd name="connsiteY117" fmla="*/ 269515 h 607991"/>
                  <a:gd name="connsiteX118" fmla="*/ 338841 w 593648"/>
                  <a:gd name="connsiteY118" fmla="*/ 281062 h 607991"/>
                  <a:gd name="connsiteX119" fmla="*/ 247627 w 593648"/>
                  <a:gd name="connsiteY119" fmla="*/ 281062 h 607991"/>
                  <a:gd name="connsiteX120" fmla="*/ 236057 w 593648"/>
                  <a:gd name="connsiteY120" fmla="*/ 269515 h 607991"/>
                  <a:gd name="connsiteX121" fmla="*/ 236057 w 593648"/>
                  <a:gd name="connsiteY121" fmla="*/ 224569 h 607991"/>
                  <a:gd name="connsiteX122" fmla="*/ 220855 w 593648"/>
                  <a:gd name="connsiteY122" fmla="*/ 253674 h 607991"/>
                  <a:gd name="connsiteX123" fmla="*/ 200012 w 593648"/>
                  <a:gd name="connsiteY123" fmla="*/ 266271 h 607991"/>
                  <a:gd name="connsiteX124" fmla="*/ 198291 w 593648"/>
                  <a:gd name="connsiteY124" fmla="*/ 266271 h 607991"/>
                  <a:gd name="connsiteX125" fmla="*/ 189207 w 593648"/>
                  <a:gd name="connsiteY125" fmla="*/ 263599 h 607991"/>
                  <a:gd name="connsiteX126" fmla="*/ 179264 w 593648"/>
                  <a:gd name="connsiteY126" fmla="*/ 232012 h 607991"/>
                  <a:gd name="connsiteX127" fmla="*/ 231946 w 593648"/>
                  <a:gd name="connsiteY127" fmla="*/ 131146 h 607991"/>
                  <a:gd name="connsiteX128" fmla="*/ 252216 w 593648"/>
                  <a:gd name="connsiteY128" fmla="*/ 118550 h 607991"/>
                  <a:gd name="connsiteX129" fmla="*/ 291636 w 593648"/>
                  <a:gd name="connsiteY129" fmla="*/ 0 h 607991"/>
                  <a:gd name="connsiteX130" fmla="*/ 347466 w 593648"/>
                  <a:gd name="connsiteY130" fmla="*/ 55723 h 607991"/>
                  <a:gd name="connsiteX131" fmla="*/ 291636 w 593648"/>
                  <a:gd name="connsiteY131" fmla="*/ 111352 h 607991"/>
                  <a:gd name="connsiteX132" fmla="*/ 235902 w 593648"/>
                  <a:gd name="connsiteY132" fmla="*/ 55723 h 607991"/>
                  <a:gd name="connsiteX133" fmla="*/ 291636 w 593648"/>
                  <a:gd name="connsiteY133" fmla="*/ 0 h 6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</a:cxnLst>
                <a:rect l="l" t="t" r="r" b="b"/>
                <a:pathLst>
                  <a:path w="593648" h="607991">
                    <a:moveTo>
                      <a:pt x="473137" y="488524"/>
                    </a:moveTo>
                    <a:lnTo>
                      <a:pt x="533924" y="488524"/>
                    </a:lnTo>
                    <a:cubicBezTo>
                      <a:pt x="543673" y="488524"/>
                      <a:pt x="548452" y="492150"/>
                      <a:pt x="551606" y="498066"/>
                    </a:cubicBezTo>
                    <a:lnTo>
                      <a:pt x="591653" y="574689"/>
                    </a:lnTo>
                    <a:cubicBezTo>
                      <a:pt x="593851" y="578888"/>
                      <a:pt x="594233" y="583754"/>
                      <a:pt x="592800" y="588239"/>
                    </a:cubicBezTo>
                    <a:cubicBezTo>
                      <a:pt x="591366" y="592819"/>
                      <a:pt x="588307" y="596541"/>
                      <a:pt x="584007" y="598735"/>
                    </a:cubicBezTo>
                    <a:cubicBezTo>
                      <a:pt x="581904" y="599880"/>
                      <a:pt x="579514" y="600548"/>
                      <a:pt x="577125" y="600644"/>
                    </a:cubicBezTo>
                    <a:cubicBezTo>
                      <a:pt x="576647" y="600739"/>
                      <a:pt x="576265" y="600739"/>
                      <a:pt x="575787" y="600739"/>
                    </a:cubicBezTo>
                    <a:cubicBezTo>
                      <a:pt x="569097" y="600739"/>
                      <a:pt x="563075" y="597113"/>
                      <a:pt x="560017" y="591197"/>
                    </a:cubicBezTo>
                    <a:lnTo>
                      <a:pt x="547305" y="566960"/>
                    </a:lnTo>
                    <a:lnTo>
                      <a:pt x="547305" y="599213"/>
                    </a:lnTo>
                    <a:cubicBezTo>
                      <a:pt x="547305" y="603984"/>
                      <a:pt x="543386" y="607991"/>
                      <a:pt x="538512" y="607991"/>
                    </a:cubicBezTo>
                    <a:lnTo>
                      <a:pt x="469314" y="607991"/>
                    </a:lnTo>
                    <a:cubicBezTo>
                      <a:pt x="464440" y="607991"/>
                      <a:pt x="460521" y="603984"/>
                      <a:pt x="460521" y="599213"/>
                    </a:cubicBezTo>
                    <a:lnTo>
                      <a:pt x="460521" y="569060"/>
                    </a:lnTo>
                    <a:lnTo>
                      <a:pt x="448861" y="591197"/>
                    </a:lnTo>
                    <a:cubicBezTo>
                      <a:pt x="445802" y="597113"/>
                      <a:pt x="439781" y="600739"/>
                      <a:pt x="433091" y="600739"/>
                    </a:cubicBezTo>
                    <a:cubicBezTo>
                      <a:pt x="432613" y="600739"/>
                      <a:pt x="432230" y="600739"/>
                      <a:pt x="431753" y="600644"/>
                    </a:cubicBezTo>
                    <a:cubicBezTo>
                      <a:pt x="429363" y="600548"/>
                      <a:pt x="427069" y="599880"/>
                      <a:pt x="424871" y="598735"/>
                    </a:cubicBezTo>
                    <a:cubicBezTo>
                      <a:pt x="420666" y="596541"/>
                      <a:pt x="417512" y="592819"/>
                      <a:pt x="416078" y="588239"/>
                    </a:cubicBezTo>
                    <a:cubicBezTo>
                      <a:pt x="414644" y="583754"/>
                      <a:pt x="415122" y="578888"/>
                      <a:pt x="417320" y="574689"/>
                    </a:cubicBezTo>
                    <a:lnTo>
                      <a:pt x="457367" y="498066"/>
                    </a:lnTo>
                    <a:cubicBezTo>
                      <a:pt x="460234" y="492437"/>
                      <a:pt x="465013" y="488524"/>
                      <a:pt x="473137" y="488524"/>
                    </a:cubicBezTo>
                    <a:close/>
                    <a:moveTo>
                      <a:pt x="263417" y="488524"/>
                    </a:moveTo>
                    <a:lnTo>
                      <a:pt x="324300" y="488524"/>
                    </a:lnTo>
                    <a:cubicBezTo>
                      <a:pt x="333093" y="488524"/>
                      <a:pt x="338827" y="492150"/>
                      <a:pt x="341886" y="498066"/>
                    </a:cubicBezTo>
                    <a:lnTo>
                      <a:pt x="381933" y="574689"/>
                    </a:lnTo>
                    <a:cubicBezTo>
                      <a:pt x="384131" y="578888"/>
                      <a:pt x="384513" y="583754"/>
                      <a:pt x="383080" y="588239"/>
                    </a:cubicBezTo>
                    <a:cubicBezTo>
                      <a:pt x="381646" y="592819"/>
                      <a:pt x="378587" y="596541"/>
                      <a:pt x="374382" y="598735"/>
                    </a:cubicBezTo>
                    <a:cubicBezTo>
                      <a:pt x="372184" y="599880"/>
                      <a:pt x="369794" y="600548"/>
                      <a:pt x="367405" y="600644"/>
                    </a:cubicBezTo>
                    <a:cubicBezTo>
                      <a:pt x="366927" y="600739"/>
                      <a:pt x="366545" y="600739"/>
                      <a:pt x="366067" y="600739"/>
                    </a:cubicBezTo>
                    <a:cubicBezTo>
                      <a:pt x="359472" y="600739"/>
                      <a:pt x="353355" y="597113"/>
                      <a:pt x="350297" y="591197"/>
                    </a:cubicBezTo>
                    <a:lnTo>
                      <a:pt x="337681" y="566960"/>
                    </a:lnTo>
                    <a:lnTo>
                      <a:pt x="337681" y="599213"/>
                    </a:lnTo>
                    <a:cubicBezTo>
                      <a:pt x="337681" y="603984"/>
                      <a:pt x="333666" y="607991"/>
                      <a:pt x="328887" y="607991"/>
                    </a:cubicBezTo>
                    <a:lnTo>
                      <a:pt x="259594" y="607991"/>
                    </a:lnTo>
                    <a:cubicBezTo>
                      <a:pt x="254720" y="607991"/>
                      <a:pt x="250801" y="603984"/>
                      <a:pt x="250801" y="599213"/>
                    </a:cubicBezTo>
                    <a:lnTo>
                      <a:pt x="250801" y="569060"/>
                    </a:lnTo>
                    <a:lnTo>
                      <a:pt x="239236" y="591197"/>
                    </a:lnTo>
                    <a:cubicBezTo>
                      <a:pt x="236082" y="597113"/>
                      <a:pt x="230061" y="600739"/>
                      <a:pt x="223371" y="600739"/>
                    </a:cubicBezTo>
                    <a:cubicBezTo>
                      <a:pt x="222988" y="600739"/>
                      <a:pt x="222510" y="600739"/>
                      <a:pt x="222128" y="600644"/>
                    </a:cubicBezTo>
                    <a:cubicBezTo>
                      <a:pt x="219643" y="600548"/>
                      <a:pt x="217349" y="599880"/>
                      <a:pt x="215151" y="598735"/>
                    </a:cubicBezTo>
                    <a:cubicBezTo>
                      <a:pt x="210946" y="596541"/>
                      <a:pt x="207792" y="592819"/>
                      <a:pt x="206358" y="588239"/>
                    </a:cubicBezTo>
                    <a:cubicBezTo>
                      <a:pt x="204924" y="583754"/>
                      <a:pt x="205402" y="578888"/>
                      <a:pt x="207600" y="574689"/>
                    </a:cubicBezTo>
                    <a:lnTo>
                      <a:pt x="247647" y="498066"/>
                    </a:lnTo>
                    <a:cubicBezTo>
                      <a:pt x="250610" y="492437"/>
                      <a:pt x="256727" y="488524"/>
                      <a:pt x="263417" y="488524"/>
                    </a:cubicBezTo>
                    <a:close/>
                    <a:moveTo>
                      <a:pt x="57938" y="488524"/>
                    </a:moveTo>
                    <a:lnTo>
                      <a:pt x="118734" y="488524"/>
                    </a:lnTo>
                    <a:cubicBezTo>
                      <a:pt x="127432" y="488524"/>
                      <a:pt x="133263" y="492150"/>
                      <a:pt x="136322" y="498066"/>
                    </a:cubicBezTo>
                    <a:lnTo>
                      <a:pt x="176374" y="574689"/>
                    </a:lnTo>
                    <a:cubicBezTo>
                      <a:pt x="178573" y="578888"/>
                      <a:pt x="178955" y="583754"/>
                      <a:pt x="177521" y="588239"/>
                    </a:cubicBezTo>
                    <a:cubicBezTo>
                      <a:pt x="176088" y="592819"/>
                      <a:pt x="173029" y="596541"/>
                      <a:pt x="168823" y="598735"/>
                    </a:cubicBezTo>
                    <a:cubicBezTo>
                      <a:pt x="166624" y="599880"/>
                      <a:pt x="164330" y="600548"/>
                      <a:pt x="161845" y="600644"/>
                    </a:cubicBezTo>
                    <a:cubicBezTo>
                      <a:pt x="161462" y="600739"/>
                      <a:pt x="160984" y="600739"/>
                      <a:pt x="160602" y="600739"/>
                    </a:cubicBezTo>
                    <a:cubicBezTo>
                      <a:pt x="153911" y="600739"/>
                      <a:pt x="147793" y="597113"/>
                      <a:pt x="144734" y="591197"/>
                    </a:cubicBezTo>
                    <a:lnTo>
                      <a:pt x="132116" y="566960"/>
                    </a:lnTo>
                    <a:lnTo>
                      <a:pt x="132116" y="599213"/>
                    </a:lnTo>
                    <a:cubicBezTo>
                      <a:pt x="132116" y="603984"/>
                      <a:pt x="128197" y="607991"/>
                      <a:pt x="123322" y="607991"/>
                    </a:cubicBezTo>
                    <a:lnTo>
                      <a:pt x="54019" y="607991"/>
                    </a:lnTo>
                    <a:cubicBezTo>
                      <a:pt x="49144" y="607991"/>
                      <a:pt x="45224" y="603984"/>
                      <a:pt x="45224" y="599213"/>
                    </a:cubicBezTo>
                    <a:lnTo>
                      <a:pt x="45224" y="569060"/>
                    </a:lnTo>
                    <a:lnTo>
                      <a:pt x="33658" y="591197"/>
                    </a:lnTo>
                    <a:cubicBezTo>
                      <a:pt x="30599" y="597113"/>
                      <a:pt x="24481" y="600739"/>
                      <a:pt x="17790" y="600739"/>
                    </a:cubicBezTo>
                    <a:cubicBezTo>
                      <a:pt x="17408" y="600739"/>
                      <a:pt x="16930" y="600739"/>
                      <a:pt x="16547" y="600644"/>
                    </a:cubicBezTo>
                    <a:cubicBezTo>
                      <a:pt x="14062" y="600548"/>
                      <a:pt x="11768" y="599880"/>
                      <a:pt x="9569" y="598735"/>
                    </a:cubicBezTo>
                    <a:cubicBezTo>
                      <a:pt x="5363" y="596541"/>
                      <a:pt x="2209" y="592819"/>
                      <a:pt x="775" y="588239"/>
                    </a:cubicBezTo>
                    <a:cubicBezTo>
                      <a:pt x="-563" y="583754"/>
                      <a:pt x="-181" y="578888"/>
                      <a:pt x="2018" y="574689"/>
                    </a:cubicBezTo>
                    <a:lnTo>
                      <a:pt x="42070" y="498066"/>
                    </a:lnTo>
                    <a:cubicBezTo>
                      <a:pt x="45033" y="492437"/>
                      <a:pt x="50004" y="488524"/>
                      <a:pt x="57938" y="488524"/>
                    </a:cubicBezTo>
                    <a:close/>
                    <a:moveTo>
                      <a:pt x="502710" y="398412"/>
                    </a:moveTo>
                    <a:cubicBezTo>
                      <a:pt x="526132" y="398412"/>
                      <a:pt x="545120" y="417352"/>
                      <a:pt x="545120" y="440716"/>
                    </a:cubicBezTo>
                    <a:cubicBezTo>
                      <a:pt x="545120" y="464080"/>
                      <a:pt x="526132" y="483020"/>
                      <a:pt x="502710" y="483020"/>
                    </a:cubicBezTo>
                    <a:cubicBezTo>
                      <a:pt x="479288" y="483020"/>
                      <a:pt x="460300" y="464080"/>
                      <a:pt x="460300" y="440716"/>
                    </a:cubicBezTo>
                    <a:cubicBezTo>
                      <a:pt x="460300" y="417352"/>
                      <a:pt x="479288" y="398412"/>
                      <a:pt x="502710" y="398412"/>
                    </a:cubicBezTo>
                    <a:close/>
                    <a:moveTo>
                      <a:pt x="292989" y="398412"/>
                    </a:moveTo>
                    <a:cubicBezTo>
                      <a:pt x="316411" y="398412"/>
                      <a:pt x="335399" y="417352"/>
                      <a:pt x="335399" y="440716"/>
                    </a:cubicBezTo>
                    <a:cubicBezTo>
                      <a:pt x="335399" y="464080"/>
                      <a:pt x="316411" y="483020"/>
                      <a:pt x="292989" y="483020"/>
                    </a:cubicBezTo>
                    <a:cubicBezTo>
                      <a:pt x="269567" y="483020"/>
                      <a:pt x="250579" y="464080"/>
                      <a:pt x="250579" y="440716"/>
                    </a:cubicBezTo>
                    <a:cubicBezTo>
                      <a:pt x="250579" y="417352"/>
                      <a:pt x="269567" y="398412"/>
                      <a:pt x="292989" y="398412"/>
                    </a:cubicBezTo>
                    <a:close/>
                    <a:moveTo>
                      <a:pt x="87432" y="398412"/>
                    </a:moveTo>
                    <a:cubicBezTo>
                      <a:pt x="110854" y="398412"/>
                      <a:pt x="129842" y="417352"/>
                      <a:pt x="129842" y="440716"/>
                    </a:cubicBezTo>
                    <a:cubicBezTo>
                      <a:pt x="129842" y="464080"/>
                      <a:pt x="110854" y="483020"/>
                      <a:pt x="87432" y="483020"/>
                    </a:cubicBezTo>
                    <a:cubicBezTo>
                      <a:pt x="64010" y="483020"/>
                      <a:pt x="45022" y="464080"/>
                      <a:pt x="45022" y="440716"/>
                    </a:cubicBezTo>
                    <a:cubicBezTo>
                      <a:pt x="45022" y="417352"/>
                      <a:pt x="64010" y="398412"/>
                      <a:pt x="87432" y="398412"/>
                    </a:cubicBezTo>
                    <a:close/>
                    <a:moveTo>
                      <a:pt x="294753" y="291788"/>
                    </a:moveTo>
                    <a:cubicBezTo>
                      <a:pt x="300010" y="291788"/>
                      <a:pt x="304216" y="295987"/>
                      <a:pt x="304216" y="301236"/>
                    </a:cubicBezTo>
                    <a:lnTo>
                      <a:pt x="304216" y="321277"/>
                    </a:lnTo>
                    <a:lnTo>
                      <a:pt x="500261" y="321277"/>
                    </a:lnTo>
                    <a:cubicBezTo>
                      <a:pt x="507812" y="321277"/>
                      <a:pt x="513929" y="327384"/>
                      <a:pt x="513929" y="334923"/>
                    </a:cubicBezTo>
                    <a:lnTo>
                      <a:pt x="513929" y="372524"/>
                    </a:lnTo>
                    <a:cubicBezTo>
                      <a:pt x="513929" y="377677"/>
                      <a:pt x="509628" y="381971"/>
                      <a:pt x="504466" y="381971"/>
                    </a:cubicBezTo>
                    <a:cubicBezTo>
                      <a:pt x="499209" y="381971"/>
                      <a:pt x="495003" y="377677"/>
                      <a:pt x="495003" y="372524"/>
                    </a:cubicBezTo>
                    <a:lnTo>
                      <a:pt x="495003" y="340172"/>
                    </a:lnTo>
                    <a:lnTo>
                      <a:pt x="304216" y="340172"/>
                    </a:lnTo>
                    <a:lnTo>
                      <a:pt x="304216" y="372524"/>
                    </a:lnTo>
                    <a:cubicBezTo>
                      <a:pt x="304216" y="377677"/>
                      <a:pt x="300010" y="381971"/>
                      <a:pt x="294753" y="381971"/>
                    </a:cubicBezTo>
                    <a:cubicBezTo>
                      <a:pt x="289496" y="381971"/>
                      <a:pt x="285290" y="377677"/>
                      <a:pt x="285290" y="372524"/>
                    </a:cubicBezTo>
                    <a:lnTo>
                      <a:pt x="285290" y="340172"/>
                    </a:lnTo>
                    <a:lnTo>
                      <a:pt x="94503" y="340172"/>
                    </a:lnTo>
                    <a:lnTo>
                      <a:pt x="94503" y="372524"/>
                    </a:lnTo>
                    <a:cubicBezTo>
                      <a:pt x="94503" y="377677"/>
                      <a:pt x="90297" y="381971"/>
                      <a:pt x="85040" y="381971"/>
                    </a:cubicBezTo>
                    <a:cubicBezTo>
                      <a:pt x="79783" y="381971"/>
                      <a:pt x="75577" y="377677"/>
                      <a:pt x="75577" y="372524"/>
                    </a:cubicBezTo>
                    <a:lnTo>
                      <a:pt x="75577" y="334923"/>
                    </a:lnTo>
                    <a:cubicBezTo>
                      <a:pt x="75577" y="327384"/>
                      <a:pt x="81695" y="321277"/>
                      <a:pt x="89246" y="321277"/>
                    </a:cubicBezTo>
                    <a:lnTo>
                      <a:pt x="285290" y="321277"/>
                    </a:lnTo>
                    <a:lnTo>
                      <a:pt x="285290" y="301236"/>
                    </a:lnTo>
                    <a:cubicBezTo>
                      <a:pt x="285290" y="295987"/>
                      <a:pt x="289496" y="291788"/>
                      <a:pt x="294753" y="291788"/>
                    </a:cubicBezTo>
                    <a:close/>
                    <a:moveTo>
                      <a:pt x="252216" y="118550"/>
                    </a:moveTo>
                    <a:lnTo>
                      <a:pt x="332817" y="118550"/>
                    </a:lnTo>
                    <a:cubicBezTo>
                      <a:pt x="344673" y="118550"/>
                      <a:pt x="351940" y="123417"/>
                      <a:pt x="355955" y="131146"/>
                    </a:cubicBezTo>
                    <a:lnTo>
                      <a:pt x="408733" y="232012"/>
                    </a:lnTo>
                    <a:cubicBezTo>
                      <a:pt x="411602" y="237547"/>
                      <a:pt x="412175" y="243941"/>
                      <a:pt x="410263" y="249857"/>
                    </a:cubicBezTo>
                    <a:cubicBezTo>
                      <a:pt x="408446" y="255869"/>
                      <a:pt x="404335" y="260736"/>
                      <a:pt x="398790" y="263599"/>
                    </a:cubicBezTo>
                    <a:cubicBezTo>
                      <a:pt x="395921" y="265125"/>
                      <a:pt x="392766" y="265984"/>
                      <a:pt x="389611" y="266271"/>
                    </a:cubicBezTo>
                    <a:cubicBezTo>
                      <a:pt x="389037" y="266271"/>
                      <a:pt x="388463" y="266271"/>
                      <a:pt x="387890" y="266271"/>
                    </a:cubicBezTo>
                    <a:cubicBezTo>
                      <a:pt x="379093" y="266271"/>
                      <a:pt x="371158" y="261499"/>
                      <a:pt x="367046" y="253674"/>
                    </a:cubicBezTo>
                    <a:lnTo>
                      <a:pt x="350410" y="221897"/>
                    </a:lnTo>
                    <a:lnTo>
                      <a:pt x="350410" y="269515"/>
                    </a:lnTo>
                    <a:cubicBezTo>
                      <a:pt x="350410" y="275909"/>
                      <a:pt x="345247" y="281062"/>
                      <a:pt x="338841" y="281062"/>
                    </a:cubicBezTo>
                    <a:lnTo>
                      <a:pt x="247627" y="281062"/>
                    </a:lnTo>
                    <a:cubicBezTo>
                      <a:pt x="241316" y="281062"/>
                      <a:pt x="236057" y="275909"/>
                      <a:pt x="236057" y="269515"/>
                    </a:cubicBezTo>
                    <a:lnTo>
                      <a:pt x="236057" y="224569"/>
                    </a:lnTo>
                    <a:lnTo>
                      <a:pt x="220855" y="253674"/>
                    </a:lnTo>
                    <a:cubicBezTo>
                      <a:pt x="216744" y="261499"/>
                      <a:pt x="208808" y="266271"/>
                      <a:pt x="200012" y="266271"/>
                    </a:cubicBezTo>
                    <a:cubicBezTo>
                      <a:pt x="199438" y="266271"/>
                      <a:pt x="198864" y="266271"/>
                      <a:pt x="198291" y="266271"/>
                    </a:cubicBezTo>
                    <a:cubicBezTo>
                      <a:pt x="195135" y="265984"/>
                      <a:pt x="192076" y="265125"/>
                      <a:pt x="189207" y="263599"/>
                    </a:cubicBezTo>
                    <a:cubicBezTo>
                      <a:pt x="177734" y="257682"/>
                      <a:pt x="173240" y="243464"/>
                      <a:pt x="179264" y="232012"/>
                    </a:cubicBezTo>
                    <a:lnTo>
                      <a:pt x="231946" y="131146"/>
                    </a:lnTo>
                    <a:cubicBezTo>
                      <a:pt x="235866" y="123607"/>
                      <a:pt x="242846" y="118550"/>
                      <a:pt x="252216" y="118550"/>
                    </a:cubicBezTo>
                    <a:close/>
                    <a:moveTo>
                      <a:pt x="291636" y="0"/>
                    </a:moveTo>
                    <a:cubicBezTo>
                      <a:pt x="322419" y="0"/>
                      <a:pt x="347466" y="24999"/>
                      <a:pt x="347466" y="55723"/>
                    </a:cubicBezTo>
                    <a:cubicBezTo>
                      <a:pt x="347466" y="86448"/>
                      <a:pt x="322419" y="111352"/>
                      <a:pt x="291636" y="111352"/>
                    </a:cubicBezTo>
                    <a:cubicBezTo>
                      <a:pt x="260854" y="111352"/>
                      <a:pt x="235902" y="86352"/>
                      <a:pt x="235902" y="55723"/>
                    </a:cubicBezTo>
                    <a:cubicBezTo>
                      <a:pt x="235902" y="24999"/>
                      <a:pt x="260854" y="0"/>
                      <a:pt x="291636" y="0"/>
                    </a:cubicBezTo>
                    <a:close/>
                  </a:path>
                </a:pathLst>
              </a:custGeom>
              <a:solidFill>
                <a:srgbClr val="F8F8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endParaRPr>
              </a:p>
            </p:txBody>
          </p:sp>
        </p:grpSp>
        <p:cxnSp>
          <p:nvCxnSpPr>
            <p:cNvPr id="194" name="直接连接符 193">
              <a:extLst>
                <a:ext uri="{FF2B5EF4-FFF2-40B4-BE49-F238E27FC236}">
                  <a16:creationId xmlns:a16="http://schemas.microsoft.com/office/drawing/2014/main" id="{5854E6CA-BEA5-5122-2269-840E75639444}"/>
                </a:ext>
              </a:extLst>
            </p:cNvPr>
            <p:cNvCxnSpPr>
              <a:cxnSpLocks/>
            </p:cNvCxnSpPr>
            <p:nvPr/>
          </p:nvCxnSpPr>
          <p:spPr>
            <a:xfrm>
              <a:off x="7040983" y="2854117"/>
              <a:ext cx="0" cy="52322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FEDDF88-C938-8F07-A4C3-6572F8D8ACBA}"/>
              </a:ext>
            </a:extLst>
          </p:cNvPr>
          <p:cNvGrpSpPr>
            <a:grpSpLocks noChangeAspect="1"/>
          </p:cNvGrpSpPr>
          <p:nvPr/>
        </p:nvGrpSpPr>
        <p:grpSpPr>
          <a:xfrm>
            <a:off x="4004916" y="4251744"/>
            <a:ext cx="3753935" cy="2665865"/>
            <a:chOff x="3048000" y="1239838"/>
            <a:chExt cx="6145213" cy="4364037"/>
          </a:xfrm>
        </p:grpSpPr>
        <p:sp>
          <p:nvSpPr>
            <p:cNvPr id="119" name="íṡlidè">
              <a:extLst>
                <a:ext uri="{FF2B5EF4-FFF2-40B4-BE49-F238E27FC236}">
                  <a16:creationId xmlns:a16="http://schemas.microsoft.com/office/drawing/2014/main" id="{DF26138D-34D3-2B77-DC0D-1C8B4FFC6401}"/>
                </a:ext>
              </a:extLst>
            </p:cNvPr>
            <p:cNvSpPr/>
            <p:nvPr/>
          </p:nvSpPr>
          <p:spPr bwMode="auto">
            <a:xfrm>
              <a:off x="3048000" y="5461000"/>
              <a:ext cx="5740400" cy="1428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ís1îďé">
              <a:extLst>
                <a:ext uri="{FF2B5EF4-FFF2-40B4-BE49-F238E27FC236}">
                  <a16:creationId xmlns:a16="http://schemas.microsoft.com/office/drawing/2014/main" id="{DF4D0ADE-0670-C740-FA61-1B36AA87317B}"/>
                </a:ext>
              </a:extLst>
            </p:cNvPr>
            <p:cNvSpPr/>
            <p:nvPr/>
          </p:nvSpPr>
          <p:spPr bwMode="auto">
            <a:xfrm>
              <a:off x="6319838" y="3055938"/>
              <a:ext cx="1255713" cy="1157288"/>
            </a:xfrm>
            <a:custGeom>
              <a:avLst/>
              <a:gdLst>
                <a:gd name="T0" fmla="*/ 167 w 177"/>
                <a:gd name="T1" fmla="*/ 0 h 163"/>
                <a:gd name="T2" fmla="*/ 43 w 177"/>
                <a:gd name="T3" fmla="*/ 0 h 163"/>
                <a:gd name="T4" fmla="*/ 51 w 177"/>
                <a:gd name="T5" fmla="*/ 108 h 163"/>
                <a:gd name="T6" fmla="*/ 0 w 177"/>
                <a:gd name="T7" fmla="*/ 163 h 163"/>
                <a:gd name="T8" fmla="*/ 124 w 177"/>
                <a:gd name="T9" fmla="*/ 163 h 163"/>
                <a:gd name="T10" fmla="*/ 175 w 177"/>
                <a:gd name="T11" fmla="*/ 108 h 163"/>
                <a:gd name="T12" fmla="*/ 167 w 177"/>
                <a:gd name="T1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63">
                  <a:moveTo>
                    <a:pt x="167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3" y="138"/>
                    <a:pt x="30" y="163"/>
                    <a:pt x="0" y="163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54" y="163"/>
                    <a:pt x="177" y="138"/>
                    <a:pt x="175" y="108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DE8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ïsľíḍé">
              <a:extLst>
                <a:ext uri="{FF2B5EF4-FFF2-40B4-BE49-F238E27FC236}">
                  <a16:creationId xmlns:a16="http://schemas.microsoft.com/office/drawing/2014/main" id="{EABC1EAE-3313-A448-5CBC-36350BEFB638}"/>
                </a:ext>
              </a:extLst>
            </p:cNvPr>
            <p:cNvSpPr/>
            <p:nvPr/>
          </p:nvSpPr>
          <p:spPr bwMode="auto">
            <a:xfrm>
              <a:off x="6042025" y="3055938"/>
              <a:ext cx="1562100" cy="1192213"/>
            </a:xfrm>
            <a:custGeom>
              <a:avLst/>
              <a:gdLst>
                <a:gd name="T0" fmla="*/ 211 w 220"/>
                <a:gd name="T1" fmla="*/ 0 h 168"/>
                <a:gd name="T2" fmla="*/ 206 w 220"/>
                <a:gd name="T3" fmla="*/ 0 h 168"/>
                <a:gd name="T4" fmla="*/ 214 w 220"/>
                <a:gd name="T5" fmla="*/ 108 h 168"/>
                <a:gd name="T6" fmla="*/ 163 w 220"/>
                <a:gd name="T7" fmla="*/ 163 h 168"/>
                <a:gd name="T8" fmla="*/ 0 w 220"/>
                <a:gd name="T9" fmla="*/ 163 h 168"/>
                <a:gd name="T10" fmla="*/ 0 w 220"/>
                <a:gd name="T11" fmla="*/ 168 h 168"/>
                <a:gd name="T12" fmla="*/ 163 w 220"/>
                <a:gd name="T13" fmla="*/ 168 h 168"/>
                <a:gd name="T14" fmla="*/ 204 w 220"/>
                <a:gd name="T15" fmla="*/ 150 h 168"/>
                <a:gd name="T16" fmla="*/ 219 w 220"/>
                <a:gd name="T17" fmla="*/ 108 h 168"/>
                <a:gd name="T18" fmla="*/ 211 w 220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168">
                  <a:moveTo>
                    <a:pt x="211" y="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6" y="138"/>
                    <a:pt x="193" y="163"/>
                    <a:pt x="163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63" y="168"/>
                    <a:pt x="163" y="168"/>
                    <a:pt x="163" y="168"/>
                  </a:cubicBezTo>
                  <a:cubicBezTo>
                    <a:pt x="178" y="168"/>
                    <a:pt x="193" y="162"/>
                    <a:pt x="204" y="150"/>
                  </a:cubicBezTo>
                  <a:cubicBezTo>
                    <a:pt x="214" y="139"/>
                    <a:pt x="220" y="124"/>
                    <a:pt x="219" y="108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rgbClr val="FDC9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íśḷíďe">
              <a:extLst>
                <a:ext uri="{FF2B5EF4-FFF2-40B4-BE49-F238E27FC236}">
                  <a16:creationId xmlns:a16="http://schemas.microsoft.com/office/drawing/2014/main" id="{ED6863BD-D709-D9A6-C5B7-32A33C272F7E}"/>
                </a:ext>
              </a:extLst>
            </p:cNvPr>
            <p:cNvSpPr/>
            <p:nvPr/>
          </p:nvSpPr>
          <p:spPr bwMode="auto">
            <a:xfrm>
              <a:off x="6042025" y="4213225"/>
              <a:ext cx="1128713" cy="34925"/>
            </a:xfrm>
            <a:prstGeom prst="rect">
              <a:avLst/>
            </a:prstGeom>
            <a:solidFill>
              <a:srgbClr val="FDC9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íśľíḑè">
              <a:extLst>
                <a:ext uri="{FF2B5EF4-FFF2-40B4-BE49-F238E27FC236}">
                  <a16:creationId xmlns:a16="http://schemas.microsoft.com/office/drawing/2014/main" id="{AEB68186-E2E0-B98C-C5DA-4A27EFDF5B75}"/>
                </a:ext>
              </a:extLst>
            </p:cNvPr>
            <p:cNvSpPr/>
            <p:nvPr/>
          </p:nvSpPr>
          <p:spPr bwMode="auto">
            <a:xfrm>
              <a:off x="7391400" y="4121150"/>
              <a:ext cx="198438" cy="1411288"/>
            </a:xfrm>
            <a:custGeom>
              <a:avLst/>
              <a:gdLst>
                <a:gd name="T0" fmla="*/ 14 w 28"/>
                <a:gd name="T1" fmla="*/ 0 h 199"/>
                <a:gd name="T2" fmla="*/ 0 w 28"/>
                <a:gd name="T3" fmla="*/ 11 h 199"/>
                <a:gd name="T4" fmla="*/ 21 w 28"/>
                <a:gd name="T5" fmla="*/ 199 h 199"/>
                <a:gd name="T6" fmla="*/ 28 w 28"/>
                <a:gd name="T7" fmla="*/ 199 h 199"/>
                <a:gd name="T8" fmla="*/ 14 w 28"/>
                <a:gd name="T9" fmla="*/ 0 h 199"/>
                <a:gd name="T10" fmla="*/ 14 w 28"/>
                <a:gd name="T1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99">
                  <a:moveTo>
                    <a:pt x="14" y="0"/>
                  </a:moveTo>
                  <a:cubicBezTo>
                    <a:pt x="10" y="5"/>
                    <a:pt x="5" y="8"/>
                    <a:pt x="0" y="11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0036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î$1îḑe">
              <a:extLst>
                <a:ext uri="{FF2B5EF4-FFF2-40B4-BE49-F238E27FC236}">
                  <a16:creationId xmlns:a16="http://schemas.microsoft.com/office/drawing/2014/main" id="{F2864BF8-A536-365B-B4AF-D6ADB0E72E5F}"/>
                </a:ext>
              </a:extLst>
            </p:cNvPr>
            <p:cNvSpPr/>
            <p:nvPr/>
          </p:nvSpPr>
          <p:spPr bwMode="auto">
            <a:xfrm>
              <a:off x="6710363" y="4248150"/>
              <a:ext cx="268288" cy="1284288"/>
            </a:xfrm>
            <a:custGeom>
              <a:avLst/>
              <a:gdLst>
                <a:gd name="T0" fmla="*/ 102 w 169"/>
                <a:gd name="T1" fmla="*/ 0 h 809"/>
                <a:gd name="T2" fmla="*/ 0 w 169"/>
                <a:gd name="T3" fmla="*/ 809 h 809"/>
                <a:gd name="T4" fmla="*/ 31 w 169"/>
                <a:gd name="T5" fmla="*/ 809 h 809"/>
                <a:gd name="T6" fmla="*/ 169 w 169"/>
                <a:gd name="T7" fmla="*/ 0 h 809"/>
                <a:gd name="T8" fmla="*/ 102 w 169"/>
                <a:gd name="T9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809">
                  <a:moveTo>
                    <a:pt x="102" y="0"/>
                  </a:moveTo>
                  <a:lnTo>
                    <a:pt x="0" y="809"/>
                  </a:lnTo>
                  <a:lnTo>
                    <a:pt x="31" y="809"/>
                  </a:lnTo>
                  <a:lnTo>
                    <a:pt x="169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36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íṩľiďê">
              <a:extLst>
                <a:ext uri="{FF2B5EF4-FFF2-40B4-BE49-F238E27FC236}">
                  <a16:creationId xmlns:a16="http://schemas.microsoft.com/office/drawing/2014/main" id="{0512C08F-9BBE-3FED-CA6B-1FACFAC7F118}"/>
                </a:ext>
              </a:extLst>
            </p:cNvPr>
            <p:cNvSpPr/>
            <p:nvPr/>
          </p:nvSpPr>
          <p:spPr bwMode="auto">
            <a:xfrm>
              <a:off x="5992813" y="4248150"/>
              <a:ext cx="276225" cy="1284288"/>
            </a:xfrm>
            <a:custGeom>
              <a:avLst/>
              <a:gdLst>
                <a:gd name="T0" fmla="*/ 107 w 174"/>
                <a:gd name="T1" fmla="*/ 0 h 809"/>
                <a:gd name="T2" fmla="*/ 0 w 174"/>
                <a:gd name="T3" fmla="*/ 809 h 809"/>
                <a:gd name="T4" fmla="*/ 31 w 174"/>
                <a:gd name="T5" fmla="*/ 809 h 809"/>
                <a:gd name="T6" fmla="*/ 174 w 174"/>
                <a:gd name="T7" fmla="*/ 0 h 809"/>
                <a:gd name="T8" fmla="*/ 107 w 174"/>
                <a:gd name="T9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809">
                  <a:moveTo>
                    <a:pt x="107" y="0"/>
                  </a:moveTo>
                  <a:lnTo>
                    <a:pt x="0" y="809"/>
                  </a:lnTo>
                  <a:lnTo>
                    <a:pt x="31" y="809"/>
                  </a:lnTo>
                  <a:lnTo>
                    <a:pt x="174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36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iṣ1íḍe">
              <a:extLst>
                <a:ext uri="{FF2B5EF4-FFF2-40B4-BE49-F238E27FC236}">
                  <a16:creationId xmlns:a16="http://schemas.microsoft.com/office/drawing/2014/main" id="{5172FD3D-B508-9F30-693A-41A81AF1580E}"/>
                </a:ext>
              </a:extLst>
            </p:cNvPr>
            <p:cNvSpPr/>
            <p:nvPr/>
          </p:nvSpPr>
          <p:spPr bwMode="auto">
            <a:xfrm>
              <a:off x="5013325" y="2112963"/>
              <a:ext cx="2370138" cy="1511300"/>
            </a:xfrm>
            <a:custGeom>
              <a:avLst/>
              <a:gdLst>
                <a:gd name="T0" fmla="*/ 200 w 334"/>
                <a:gd name="T1" fmla="*/ 9 h 213"/>
                <a:gd name="T2" fmla="*/ 154 w 334"/>
                <a:gd name="T3" fmla="*/ 37 h 213"/>
                <a:gd name="T4" fmla="*/ 86 w 334"/>
                <a:gd name="T5" fmla="*/ 118 h 213"/>
                <a:gd name="T6" fmla="*/ 0 w 334"/>
                <a:gd name="T7" fmla="*/ 140 h 213"/>
                <a:gd name="T8" fmla="*/ 0 w 334"/>
                <a:gd name="T9" fmla="*/ 148 h 213"/>
                <a:gd name="T10" fmla="*/ 111 w 334"/>
                <a:gd name="T11" fmla="*/ 148 h 213"/>
                <a:gd name="T12" fmla="*/ 182 w 334"/>
                <a:gd name="T13" fmla="*/ 94 h 213"/>
                <a:gd name="T14" fmla="*/ 195 w 334"/>
                <a:gd name="T15" fmla="*/ 120 h 213"/>
                <a:gd name="T16" fmla="*/ 201 w 334"/>
                <a:gd name="T17" fmla="*/ 197 h 213"/>
                <a:gd name="T18" fmla="*/ 334 w 334"/>
                <a:gd name="T19" fmla="*/ 213 h 213"/>
                <a:gd name="T20" fmla="*/ 325 w 334"/>
                <a:gd name="T21" fmla="*/ 78 h 213"/>
                <a:gd name="T22" fmla="*/ 301 w 334"/>
                <a:gd name="T23" fmla="*/ 9 h 213"/>
                <a:gd name="T24" fmla="*/ 240 w 334"/>
                <a:gd name="T25" fmla="*/ 3 h 213"/>
                <a:gd name="T26" fmla="*/ 200 w 334"/>
                <a:gd name="T27" fmla="*/ 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213">
                  <a:moveTo>
                    <a:pt x="200" y="9"/>
                  </a:moveTo>
                  <a:cubicBezTo>
                    <a:pt x="188" y="14"/>
                    <a:pt x="157" y="33"/>
                    <a:pt x="154" y="37"/>
                  </a:cubicBezTo>
                  <a:cubicBezTo>
                    <a:pt x="151" y="42"/>
                    <a:pt x="86" y="118"/>
                    <a:pt x="86" y="118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8" y="148"/>
                    <a:pt x="182" y="93"/>
                    <a:pt x="182" y="94"/>
                  </a:cubicBezTo>
                  <a:cubicBezTo>
                    <a:pt x="182" y="95"/>
                    <a:pt x="194" y="118"/>
                    <a:pt x="195" y="120"/>
                  </a:cubicBezTo>
                  <a:cubicBezTo>
                    <a:pt x="196" y="123"/>
                    <a:pt x="201" y="197"/>
                    <a:pt x="201" y="197"/>
                  </a:cubicBezTo>
                  <a:cubicBezTo>
                    <a:pt x="334" y="213"/>
                    <a:pt x="334" y="213"/>
                    <a:pt x="334" y="213"/>
                  </a:cubicBezTo>
                  <a:cubicBezTo>
                    <a:pt x="334" y="213"/>
                    <a:pt x="333" y="109"/>
                    <a:pt x="325" y="78"/>
                  </a:cubicBezTo>
                  <a:cubicBezTo>
                    <a:pt x="317" y="47"/>
                    <a:pt x="317" y="15"/>
                    <a:pt x="301" y="9"/>
                  </a:cubicBezTo>
                  <a:cubicBezTo>
                    <a:pt x="280" y="0"/>
                    <a:pt x="240" y="3"/>
                    <a:pt x="240" y="3"/>
                  </a:cubicBezTo>
                  <a:lnTo>
                    <a:pt x="200" y="9"/>
                  </a:lnTo>
                  <a:close/>
                </a:path>
              </a:pathLst>
            </a:custGeom>
            <a:solidFill>
              <a:srgbClr val="E5ECF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ïṥ1iḍe">
              <a:extLst>
                <a:ext uri="{FF2B5EF4-FFF2-40B4-BE49-F238E27FC236}">
                  <a16:creationId xmlns:a16="http://schemas.microsoft.com/office/drawing/2014/main" id="{6393F925-6F32-177E-EEF9-903A2A94C8D7}"/>
                </a:ext>
              </a:extLst>
            </p:cNvPr>
            <p:cNvSpPr/>
            <p:nvPr/>
          </p:nvSpPr>
          <p:spPr bwMode="auto">
            <a:xfrm>
              <a:off x="6532563" y="2276475"/>
              <a:ext cx="298450" cy="1204913"/>
            </a:xfrm>
            <a:custGeom>
              <a:avLst/>
              <a:gdLst>
                <a:gd name="T0" fmla="*/ 40 w 188"/>
                <a:gd name="T1" fmla="*/ 0 h 759"/>
                <a:gd name="T2" fmla="*/ 0 w 188"/>
                <a:gd name="T3" fmla="*/ 22 h 759"/>
                <a:gd name="T4" fmla="*/ 31 w 188"/>
                <a:gd name="T5" fmla="*/ 58 h 759"/>
                <a:gd name="T6" fmla="*/ 36 w 188"/>
                <a:gd name="T7" fmla="*/ 701 h 759"/>
                <a:gd name="T8" fmla="*/ 116 w 188"/>
                <a:gd name="T9" fmla="*/ 759 h 759"/>
                <a:gd name="T10" fmla="*/ 188 w 188"/>
                <a:gd name="T11" fmla="*/ 684 h 759"/>
                <a:gd name="T12" fmla="*/ 62 w 188"/>
                <a:gd name="T13" fmla="*/ 53 h 759"/>
                <a:gd name="T14" fmla="*/ 80 w 188"/>
                <a:gd name="T15" fmla="*/ 13 h 759"/>
                <a:gd name="T16" fmla="*/ 40 w 188"/>
                <a:gd name="T17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759">
                  <a:moveTo>
                    <a:pt x="40" y="0"/>
                  </a:moveTo>
                  <a:lnTo>
                    <a:pt x="0" y="22"/>
                  </a:lnTo>
                  <a:lnTo>
                    <a:pt x="31" y="58"/>
                  </a:lnTo>
                  <a:lnTo>
                    <a:pt x="36" y="701"/>
                  </a:lnTo>
                  <a:lnTo>
                    <a:pt x="116" y="759"/>
                  </a:lnTo>
                  <a:lnTo>
                    <a:pt x="188" y="684"/>
                  </a:lnTo>
                  <a:lnTo>
                    <a:pt x="62" y="53"/>
                  </a:lnTo>
                  <a:lnTo>
                    <a:pt x="80" y="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DE8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îşľiḓê">
              <a:extLst>
                <a:ext uri="{FF2B5EF4-FFF2-40B4-BE49-F238E27FC236}">
                  <a16:creationId xmlns:a16="http://schemas.microsoft.com/office/drawing/2014/main" id="{6E3345DF-DA99-DC8E-5ECA-FBFA255A3A1E}"/>
                </a:ext>
              </a:extLst>
            </p:cNvPr>
            <p:cNvSpPr/>
            <p:nvPr/>
          </p:nvSpPr>
          <p:spPr bwMode="auto">
            <a:xfrm>
              <a:off x="6469063" y="1978025"/>
              <a:ext cx="268288" cy="276225"/>
            </a:xfrm>
            <a:custGeom>
              <a:avLst/>
              <a:gdLst>
                <a:gd name="T0" fmla="*/ 0 w 169"/>
                <a:gd name="T1" fmla="*/ 40 h 174"/>
                <a:gd name="T2" fmla="*/ 31 w 169"/>
                <a:gd name="T3" fmla="*/ 148 h 174"/>
                <a:gd name="T4" fmla="*/ 84 w 169"/>
                <a:gd name="T5" fmla="*/ 174 h 174"/>
                <a:gd name="T6" fmla="*/ 169 w 169"/>
                <a:gd name="T7" fmla="*/ 112 h 174"/>
                <a:gd name="T8" fmla="*/ 134 w 169"/>
                <a:gd name="T9" fmla="*/ 0 h 174"/>
                <a:gd name="T10" fmla="*/ 0 w 169"/>
                <a:gd name="T11" fmla="*/ 4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174">
                  <a:moveTo>
                    <a:pt x="0" y="40"/>
                  </a:moveTo>
                  <a:lnTo>
                    <a:pt x="31" y="148"/>
                  </a:lnTo>
                  <a:lnTo>
                    <a:pt x="84" y="174"/>
                  </a:lnTo>
                  <a:lnTo>
                    <a:pt x="169" y="112"/>
                  </a:lnTo>
                  <a:lnTo>
                    <a:pt x="134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E5ECF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isļîďé">
              <a:extLst>
                <a:ext uri="{FF2B5EF4-FFF2-40B4-BE49-F238E27FC236}">
                  <a16:creationId xmlns:a16="http://schemas.microsoft.com/office/drawing/2014/main" id="{7761518A-84BD-5B38-5205-202D7A5F262C}"/>
                </a:ext>
              </a:extLst>
            </p:cNvPr>
            <p:cNvSpPr/>
            <p:nvPr/>
          </p:nvSpPr>
          <p:spPr bwMode="auto">
            <a:xfrm>
              <a:off x="6418263" y="2055813"/>
              <a:ext cx="390525" cy="292100"/>
            </a:xfrm>
            <a:custGeom>
              <a:avLst/>
              <a:gdLst>
                <a:gd name="T0" fmla="*/ 26 w 55"/>
                <a:gd name="T1" fmla="*/ 26 h 41"/>
                <a:gd name="T2" fmla="*/ 41 w 55"/>
                <a:gd name="T3" fmla="*/ 1 h 41"/>
                <a:gd name="T4" fmla="*/ 49 w 55"/>
                <a:gd name="T5" fmla="*/ 2 h 41"/>
                <a:gd name="T6" fmla="*/ 54 w 55"/>
                <a:gd name="T7" fmla="*/ 10 h 41"/>
                <a:gd name="T8" fmla="*/ 48 w 55"/>
                <a:gd name="T9" fmla="*/ 34 h 41"/>
                <a:gd name="T10" fmla="*/ 25 w 55"/>
                <a:gd name="T11" fmla="*/ 31 h 41"/>
                <a:gd name="T12" fmla="*/ 9 w 55"/>
                <a:gd name="T13" fmla="*/ 40 h 41"/>
                <a:gd name="T14" fmla="*/ 1 w 55"/>
                <a:gd name="T15" fmla="*/ 23 h 41"/>
                <a:gd name="T16" fmla="*/ 1 w 55"/>
                <a:gd name="T17" fmla="*/ 13 h 41"/>
                <a:gd name="T18" fmla="*/ 9 w 55"/>
                <a:gd name="T19" fmla="*/ 7 h 41"/>
                <a:gd name="T20" fmla="*/ 26 w 55"/>
                <a:gd name="T21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41">
                  <a:moveTo>
                    <a:pt x="26" y="26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7" y="0"/>
                    <a:pt x="49" y="2"/>
                  </a:cubicBezTo>
                  <a:cubicBezTo>
                    <a:pt x="52" y="5"/>
                    <a:pt x="53" y="8"/>
                    <a:pt x="54" y="10"/>
                  </a:cubicBezTo>
                  <a:cubicBezTo>
                    <a:pt x="55" y="16"/>
                    <a:pt x="49" y="32"/>
                    <a:pt x="48" y="34"/>
                  </a:cubicBezTo>
                  <a:cubicBezTo>
                    <a:pt x="47" y="36"/>
                    <a:pt x="28" y="30"/>
                    <a:pt x="25" y="31"/>
                  </a:cubicBezTo>
                  <a:cubicBezTo>
                    <a:pt x="22" y="31"/>
                    <a:pt x="11" y="39"/>
                    <a:pt x="9" y="40"/>
                  </a:cubicBezTo>
                  <a:cubicBezTo>
                    <a:pt x="7" y="41"/>
                    <a:pt x="4" y="30"/>
                    <a:pt x="1" y="23"/>
                  </a:cubicBezTo>
                  <a:cubicBezTo>
                    <a:pt x="0" y="21"/>
                    <a:pt x="0" y="15"/>
                    <a:pt x="1" y="13"/>
                  </a:cubicBezTo>
                  <a:cubicBezTo>
                    <a:pt x="2" y="11"/>
                    <a:pt x="9" y="7"/>
                    <a:pt x="9" y="7"/>
                  </a:cubicBezTo>
                  <a:lnTo>
                    <a:pt x="26" y="26"/>
                  </a:lnTo>
                  <a:close/>
                </a:path>
              </a:pathLst>
            </a:custGeom>
            <a:solidFill>
              <a:srgbClr val="E5ECF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íṡļidê">
              <a:extLst>
                <a:ext uri="{FF2B5EF4-FFF2-40B4-BE49-F238E27FC236}">
                  <a16:creationId xmlns:a16="http://schemas.microsoft.com/office/drawing/2014/main" id="{23E4B3E9-5084-D81E-377E-DA9977D46E69}"/>
                </a:ext>
              </a:extLst>
            </p:cNvPr>
            <p:cNvSpPr/>
            <p:nvPr/>
          </p:nvSpPr>
          <p:spPr bwMode="auto">
            <a:xfrm>
              <a:off x="6475413" y="1978025"/>
              <a:ext cx="227013" cy="120650"/>
            </a:xfrm>
            <a:custGeom>
              <a:avLst/>
              <a:gdLst>
                <a:gd name="T0" fmla="*/ 32 w 32"/>
                <a:gd name="T1" fmla="*/ 9 h 17"/>
                <a:gd name="T2" fmla="*/ 29 w 32"/>
                <a:gd name="T3" fmla="*/ 0 h 17"/>
                <a:gd name="T4" fmla="*/ 0 w 32"/>
                <a:gd name="T5" fmla="*/ 9 h 17"/>
                <a:gd name="T6" fmla="*/ 19 w 32"/>
                <a:gd name="T7" fmla="*/ 16 h 17"/>
                <a:gd name="T8" fmla="*/ 19 w 32"/>
                <a:gd name="T9" fmla="*/ 16 h 17"/>
                <a:gd name="T10" fmla="*/ 32 w 32"/>
                <a:gd name="T1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32" y="9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5"/>
                    <a:pt x="12" y="17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4" y="15"/>
                    <a:pt x="28" y="13"/>
                    <a:pt x="32" y="9"/>
                  </a:cubicBezTo>
                  <a:close/>
                </a:path>
              </a:pathLst>
            </a:custGeom>
            <a:solidFill>
              <a:srgbClr val="1D7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íSľïḋè">
              <a:extLst>
                <a:ext uri="{FF2B5EF4-FFF2-40B4-BE49-F238E27FC236}">
                  <a16:creationId xmlns:a16="http://schemas.microsoft.com/office/drawing/2014/main" id="{E9F09B66-99D9-1976-A9CB-3638E1CC03C6}"/>
                </a:ext>
              </a:extLst>
            </p:cNvPr>
            <p:cNvSpPr/>
            <p:nvPr/>
          </p:nvSpPr>
          <p:spPr bwMode="auto">
            <a:xfrm>
              <a:off x="6205538" y="1296988"/>
              <a:ext cx="660400" cy="781050"/>
            </a:xfrm>
            <a:custGeom>
              <a:avLst/>
              <a:gdLst>
                <a:gd name="T0" fmla="*/ 83 w 93"/>
                <a:gd name="T1" fmla="*/ 45 h 110"/>
                <a:gd name="T2" fmla="*/ 40 w 93"/>
                <a:gd name="T3" fmla="*/ 4 h 110"/>
                <a:gd name="T4" fmla="*/ 40 w 93"/>
                <a:gd name="T5" fmla="*/ 4 h 110"/>
                <a:gd name="T6" fmla="*/ 40 w 93"/>
                <a:gd name="T7" fmla="*/ 4 h 110"/>
                <a:gd name="T8" fmla="*/ 40 w 93"/>
                <a:gd name="T9" fmla="*/ 4 h 110"/>
                <a:gd name="T10" fmla="*/ 40 w 93"/>
                <a:gd name="T11" fmla="*/ 4 h 110"/>
                <a:gd name="T12" fmla="*/ 8 w 93"/>
                <a:gd name="T13" fmla="*/ 54 h 110"/>
                <a:gd name="T14" fmla="*/ 2 w 93"/>
                <a:gd name="T15" fmla="*/ 67 h 110"/>
                <a:gd name="T16" fmla="*/ 15 w 93"/>
                <a:gd name="T17" fmla="*/ 77 h 110"/>
                <a:gd name="T18" fmla="*/ 53 w 93"/>
                <a:gd name="T19" fmla="*/ 108 h 110"/>
                <a:gd name="T20" fmla="*/ 53 w 93"/>
                <a:gd name="T21" fmla="*/ 108 h 110"/>
                <a:gd name="T22" fmla="*/ 53 w 93"/>
                <a:gd name="T23" fmla="*/ 108 h 110"/>
                <a:gd name="T24" fmla="*/ 53 w 93"/>
                <a:gd name="T25" fmla="*/ 108 h 110"/>
                <a:gd name="T26" fmla="*/ 53 w 93"/>
                <a:gd name="T27" fmla="*/ 108 h 110"/>
                <a:gd name="T28" fmla="*/ 82 w 93"/>
                <a:gd name="T29" fmla="*/ 69 h 110"/>
                <a:gd name="T30" fmla="*/ 92 w 93"/>
                <a:gd name="T31" fmla="*/ 55 h 110"/>
                <a:gd name="T32" fmla="*/ 83 w 93"/>
                <a:gd name="T3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10">
                  <a:moveTo>
                    <a:pt x="83" y="45"/>
                  </a:moveTo>
                  <a:cubicBezTo>
                    <a:pt x="83" y="45"/>
                    <a:pt x="78" y="0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1" y="9"/>
                    <a:pt x="8" y="54"/>
                    <a:pt x="8" y="54"/>
                  </a:cubicBezTo>
                  <a:cubicBezTo>
                    <a:pt x="8" y="54"/>
                    <a:pt x="0" y="55"/>
                    <a:pt x="2" y="67"/>
                  </a:cubicBezTo>
                  <a:cubicBezTo>
                    <a:pt x="4" y="79"/>
                    <a:pt x="15" y="77"/>
                    <a:pt x="15" y="77"/>
                  </a:cubicBezTo>
                  <a:cubicBezTo>
                    <a:pt x="25" y="104"/>
                    <a:pt x="37" y="110"/>
                    <a:pt x="53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69" y="106"/>
                    <a:pt x="79" y="97"/>
                    <a:pt x="82" y="69"/>
                  </a:cubicBezTo>
                  <a:cubicBezTo>
                    <a:pt x="82" y="69"/>
                    <a:pt x="93" y="67"/>
                    <a:pt x="92" y="55"/>
                  </a:cubicBezTo>
                  <a:cubicBezTo>
                    <a:pt x="91" y="44"/>
                    <a:pt x="83" y="45"/>
                    <a:pt x="8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iSḻíḍê">
              <a:extLst>
                <a:ext uri="{FF2B5EF4-FFF2-40B4-BE49-F238E27FC236}">
                  <a16:creationId xmlns:a16="http://schemas.microsoft.com/office/drawing/2014/main" id="{3769612A-C38A-9587-7BC8-CB9B66FD86B5}"/>
                </a:ext>
              </a:extLst>
            </p:cNvPr>
            <p:cNvSpPr/>
            <p:nvPr/>
          </p:nvSpPr>
          <p:spPr bwMode="auto">
            <a:xfrm>
              <a:off x="6205538" y="1296988"/>
              <a:ext cx="660400" cy="781050"/>
            </a:xfrm>
            <a:custGeom>
              <a:avLst/>
              <a:gdLst>
                <a:gd name="T0" fmla="*/ 83 w 93"/>
                <a:gd name="T1" fmla="*/ 45 h 110"/>
                <a:gd name="T2" fmla="*/ 40 w 93"/>
                <a:gd name="T3" fmla="*/ 4 h 110"/>
                <a:gd name="T4" fmla="*/ 40 w 93"/>
                <a:gd name="T5" fmla="*/ 4 h 110"/>
                <a:gd name="T6" fmla="*/ 40 w 93"/>
                <a:gd name="T7" fmla="*/ 4 h 110"/>
                <a:gd name="T8" fmla="*/ 40 w 93"/>
                <a:gd name="T9" fmla="*/ 4 h 110"/>
                <a:gd name="T10" fmla="*/ 40 w 93"/>
                <a:gd name="T11" fmla="*/ 4 h 110"/>
                <a:gd name="T12" fmla="*/ 8 w 93"/>
                <a:gd name="T13" fmla="*/ 54 h 110"/>
                <a:gd name="T14" fmla="*/ 2 w 93"/>
                <a:gd name="T15" fmla="*/ 67 h 110"/>
                <a:gd name="T16" fmla="*/ 15 w 93"/>
                <a:gd name="T17" fmla="*/ 77 h 110"/>
                <a:gd name="T18" fmla="*/ 53 w 93"/>
                <a:gd name="T19" fmla="*/ 108 h 110"/>
                <a:gd name="T20" fmla="*/ 53 w 93"/>
                <a:gd name="T21" fmla="*/ 108 h 110"/>
                <a:gd name="T22" fmla="*/ 53 w 93"/>
                <a:gd name="T23" fmla="*/ 108 h 110"/>
                <a:gd name="T24" fmla="*/ 53 w 93"/>
                <a:gd name="T25" fmla="*/ 108 h 110"/>
                <a:gd name="T26" fmla="*/ 53 w 93"/>
                <a:gd name="T27" fmla="*/ 108 h 110"/>
                <a:gd name="T28" fmla="*/ 82 w 93"/>
                <a:gd name="T29" fmla="*/ 69 h 110"/>
                <a:gd name="T30" fmla="*/ 92 w 93"/>
                <a:gd name="T31" fmla="*/ 55 h 110"/>
                <a:gd name="T32" fmla="*/ 83 w 93"/>
                <a:gd name="T3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10">
                  <a:moveTo>
                    <a:pt x="83" y="45"/>
                  </a:moveTo>
                  <a:cubicBezTo>
                    <a:pt x="83" y="45"/>
                    <a:pt x="78" y="0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1" y="9"/>
                    <a:pt x="8" y="54"/>
                    <a:pt x="8" y="54"/>
                  </a:cubicBezTo>
                  <a:cubicBezTo>
                    <a:pt x="8" y="54"/>
                    <a:pt x="0" y="55"/>
                    <a:pt x="2" y="67"/>
                  </a:cubicBezTo>
                  <a:cubicBezTo>
                    <a:pt x="4" y="79"/>
                    <a:pt x="15" y="77"/>
                    <a:pt x="15" y="77"/>
                  </a:cubicBezTo>
                  <a:cubicBezTo>
                    <a:pt x="25" y="104"/>
                    <a:pt x="37" y="110"/>
                    <a:pt x="53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69" y="106"/>
                    <a:pt x="79" y="97"/>
                    <a:pt x="82" y="69"/>
                  </a:cubicBezTo>
                  <a:cubicBezTo>
                    <a:pt x="82" y="69"/>
                    <a:pt x="93" y="67"/>
                    <a:pt x="92" y="55"/>
                  </a:cubicBezTo>
                  <a:cubicBezTo>
                    <a:pt x="91" y="44"/>
                    <a:pt x="83" y="45"/>
                    <a:pt x="83" y="4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íṥḻiďé">
              <a:extLst>
                <a:ext uri="{FF2B5EF4-FFF2-40B4-BE49-F238E27FC236}">
                  <a16:creationId xmlns:a16="http://schemas.microsoft.com/office/drawing/2014/main" id="{478FD57C-7E72-A53C-607B-8E5297850C2C}"/>
                </a:ext>
              </a:extLst>
            </p:cNvPr>
            <p:cNvSpPr/>
            <p:nvPr/>
          </p:nvSpPr>
          <p:spPr bwMode="auto">
            <a:xfrm>
              <a:off x="6156325" y="1239838"/>
              <a:ext cx="738188" cy="554038"/>
            </a:xfrm>
            <a:custGeom>
              <a:avLst/>
              <a:gdLst>
                <a:gd name="T0" fmla="*/ 90 w 104"/>
                <a:gd name="T1" fmla="*/ 53 h 78"/>
                <a:gd name="T2" fmla="*/ 83 w 104"/>
                <a:gd name="T3" fmla="*/ 12 h 78"/>
                <a:gd name="T4" fmla="*/ 66 w 104"/>
                <a:gd name="T5" fmla="*/ 0 h 78"/>
                <a:gd name="T6" fmla="*/ 4 w 104"/>
                <a:gd name="T7" fmla="*/ 36 h 78"/>
                <a:gd name="T8" fmla="*/ 74 w 104"/>
                <a:gd name="T9" fmla="*/ 38 h 78"/>
                <a:gd name="T10" fmla="*/ 82 w 104"/>
                <a:gd name="T11" fmla="*/ 53 h 78"/>
                <a:gd name="T12" fmla="*/ 90 w 104"/>
                <a:gd name="T13" fmla="*/ 5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78">
                  <a:moveTo>
                    <a:pt x="90" y="53"/>
                  </a:moveTo>
                  <a:cubicBezTo>
                    <a:pt x="90" y="53"/>
                    <a:pt x="104" y="12"/>
                    <a:pt x="83" y="12"/>
                  </a:cubicBezTo>
                  <a:cubicBezTo>
                    <a:pt x="83" y="12"/>
                    <a:pt x="84" y="1"/>
                    <a:pt x="66" y="0"/>
                  </a:cubicBezTo>
                  <a:cubicBezTo>
                    <a:pt x="48" y="0"/>
                    <a:pt x="0" y="12"/>
                    <a:pt x="4" y="36"/>
                  </a:cubicBezTo>
                  <a:cubicBezTo>
                    <a:pt x="7" y="55"/>
                    <a:pt x="74" y="38"/>
                    <a:pt x="74" y="38"/>
                  </a:cubicBezTo>
                  <a:cubicBezTo>
                    <a:pt x="74" y="38"/>
                    <a:pt x="75" y="53"/>
                    <a:pt x="82" y="53"/>
                  </a:cubicBezTo>
                  <a:cubicBezTo>
                    <a:pt x="82" y="53"/>
                    <a:pt x="84" y="78"/>
                    <a:pt x="90" y="53"/>
                  </a:cubicBezTo>
                  <a:close/>
                </a:path>
              </a:pathLst>
            </a:custGeom>
            <a:solidFill>
              <a:srgbClr val="011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ïśḷîḋê">
              <a:extLst>
                <a:ext uri="{FF2B5EF4-FFF2-40B4-BE49-F238E27FC236}">
                  <a16:creationId xmlns:a16="http://schemas.microsoft.com/office/drawing/2014/main" id="{E1F15D86-70E3-85F4-2A82-9892C329AC87}"/>
                </a:ext>
              </a:extLst>
            </p:cNvPr>
            <p:cNvSpPr/>
            <p:nvPr/>
          </p:nvSpPr>
          <p:spPr bwMode="auto">
            <a:xfrm>
              <a:off x="6227763" y="1425575"/>
              <a:ext cx="134938" cy="382588"/>
            </a:xfrm>
            <a:custGeom>
              <a:avLst/>
              <a:gdLst>
                <a:gd name="T0" fmla="*/ 0 w 19"/>
                <a:gd name="T1" fmla="*/ 15 h 54"/>
                <a:gd name="T2" fmla="*/ 4 w 19"/>
                <a:gd name="T3" fmla="*/ 38 h 54"/>
                <a:gd name="T4" fmla="*/ 11 w 19"/>
                <a:gd name="T5" fmla="*/ 38 h 54"/>
                <a:gd name="T6" fmla="*/ 14 w 19"/>
                <a:gd name="T7" fmla="*/ 15 h 54"/>
                <a:gd name="T8" fmla="*/ 0 w 19"/>
                <a:gd name="T9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4">
                  <a:moveTo>
                    <a:pt x="0" y="15"/>
                  </a:moveTo>
                  <a:cubicBezTo>
                    <a:pt x="0" y="15"/>
                    <a:pt x="0" y="29"/>
                    <a:pt x="4" y="38"/>
                  </a:cubicBezTo>
                  <a:cubicBezTo>
                    <a:pt x="8" y="48"/>
                    <a:pt x="13" y="54"/>
                    <a:pt x="11" y="38"/>
                  </a:cubicBezTo>
                  <a:cubicBezTo>
                    <a:pt x="11" y="38"/>
                    <a:pt x="19" y="30"/>
                    <a:pt x="14" y="15"/>
                  </a:cubicBezTo>
                  <a:cubicBezTo>
                    <a:pt x="9" y="0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011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íṥḷíďê">
              <a:extLst>
                <a:ext uri="{FF2B5EF4-FFF2-40B4-BE49-F238E27FC236}">
                  <a16:creationId xmlns:a16="http://schemas.microsoft.com/office/drawing/2014/main" id="{BB802283-907F-0797-3056-050D64E38575}"/>
                </a:ext>
              </a:extLst>
            </p:cNvPr>
            <p:cNvSpPr/>
            <p:nvPr/>
          </p:nvSpPr>
          <p:spPr bwMode="auto">
            <a:xfrm>
              <a:off x="6802438" y="2106613"/>
              <a:ext cx="857250" cy="1055688"/>
            </a:xfrm>
            <a:custGeom>
              <a:avLst/>
              <a:gdLst>
                <a:gd name="T0" fmla="*/ 49 w 121"/>
                <a:gd name="T1" fmla="*/ 10 h 149"/>
                <a:gd name="T2" fmla="*/ 96 w 121"/>
                <a:gd name="T3" fmla="*/ 72 h 149"/>
                <a:gd name="T4" fmla="*/ 114 w 121"/>
                <a:gd name="T5" fmla="*/ 113 h 149"/>
                <a:gd name="T6" fmla="*/ 88 w 121"/>
                <a:gd name="T7" fmla="*/ 149 h 149"/>
                <a:gd name="T8" fmla="*/ 0 w 121"/>
                <a:gd name="T9" fmla="*/ 149 h 149"/>
                <a:gd name="T10" fmla="*/ 0 w 121"/>
                <a:gd name="T11" fmla="*/ 122 h 149"/>
                <a:gd name="T12" fmla="*/ 67 w 121"/>
                <a:gd name="T13" fmla="*/ 111 h 149"/>
                <a:gd name="T14" fmla="*/ 49 w 121"/>
                <a:gd name="T15" fmla="*/ 1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49">
                  <a:moveTo>
                    <a:pt x="49" y="10"/>
                  </a:moveTo>
                  <a:cubicBezTo>
                    <a:pt x="63" y="13"/>
                    <a:pt x="83" y="47"/>
                    <a:pt x="96" y="72"/>
                  </a:cubicBezTo>
                  <a:cubicBezTo>
                    <a:pt x="102" y="83"/>
                    <a:pt x="108" y="98"/>
                    <a:pt x="114" y="113"/>
                  </a:cubicBezTo>
                  <a:cubicBezTo>
                    <a:pt x="121" y="130"/>
                    <a:pt x="108" y="149"/>
                    <a:pt x="88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10" y="0"/>
                    <a:pt x="49" y="10"/>
                  </a:cubicBezTo>
                  <a:close/>
                </a:path>
              </a:pathLst>
            </a:custGeom>
            <a:solidFill>
              <a:srgbClr val="E5ECF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îŝļiḓè">
              <a:extLst>
                <a:ext uri="{FF2B5EF4-FFF2-40B4-BE49-F238E27FC236}">
                  <a16:creationId xmlns:a16="http://schemas.microsoft.com/office/drawing/2014/main" id="{3658CFC8-2B21-2856-F0C4-4FEC6B9012BC}"/>
                </a:ext>
              </a:extLst>
            </p:cNvPr>
            <p:cNvSpPr/>
            <p:nvPr/>
          </p:nvSpPr>
          <p:spPr bwMode="auto">
            <a:xfrm>
              <a:off x="6673850" y="2971800"/>
              <a:ext cx="128588" cy="190500"/>
            </a:xfrm>
            <a:custGeom>
              <a:avLst/>
              <a:gdLst>
                <a:gd name="T0" fmla="*/ 0 w 81"/>
                <a:gd name="T1" fmla="*/ 9 h 120"/>
                <a:gd name="T2" fmla="*/ 81 w 81"/>
                <a:gd name="T3" fmla="*/ 0 h 120"/>
                <a:gd name="T4" fmla="*/ 81 w 81"/>
                <a:gd name="T5" fmla="*/ 120 h 120"/>
                <a:gd name="T6" fmla="*/ 0 w 81"/>
                <a:gd name="T7" fmla="*/ 120 h 120"/>
                <a:gd name="T8" fmla="*/ 0 w 81"/>
                <a:gd name="T9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20">
                  <a:moveTo>
                    <a:pt x="0" y="9"/>
                  </a:moveTo>
                  <a:lnTo>
                    <a:pt x="81" y="0"/>
                  </a:lnTo>
                  <a:lnTo>
                    <a:pt x="81" y="120"/>
                  </a:lnTo>
                  <a:lnTo>
                    <a:pt x="0" y="12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îṧḷidé">
              <a:extLst>
                <a:ext uri="{FF2B5EF4-FFF2-40B4-BE49-F238E27FC236}">
                  <a16:creationId xmlns:a16="http://schemas.microsoft.com/office/drawing/2014/main" id="{5DC01CC3-B3CE-027E-7069-BB953B2A7150}"/>
                </a:ext>
              </a:extLst>
            </p:cNvPr>
            <p:cNvSpPr/>
            <p:nvPr/>
          </p:nvSpPr>
          <p:spPr bwMode="auto">
            <a:xfrm>
              <a:off x="6219825" y="2914650"/>
              <a:ext cx="454025" cy="269875"/>
            </a:xfrm>
            <a:custGeom>
              <a:avLst/>
              <a:gdLst>
                <a:gd name="T0" fmla="*/ 286 w 286"/>
                <a:gd name="T1" fmla="*/ 156 h 170"/>
                <a:gd name="T2" fmla="*/ 134 w 286"/>
                <a:gd name="T3" fmla="*/ 165 h 170"/>
                <a:gd name="T4" fmla="*/ 22 w 286"/>
                <a:gd name="T5" fmla="*/ 170 h 170"/>
                <a:gd name="T6" fmla="*/ 0 w 286"/>
                <a:gd name="T7" fmla="*/ 152 h 170"/>
                <a:gd name="T8" fmla="*/ 22 w 286"/>
                <a:gd name="T9" fmla="*/ 139 h 170"/>
                <a:gd name="T10" fmla="*/ 9 w 286"/>
                <a:gd name="T11" fmla="*/ 121 h 170"/>
                <a:gd name="T12" fmla="*/ 81 w 286"/>
                <a:gd name="T13" fmla="*/ 58 h 170"/>
                <a:gd name="T14" fmla="*/ 170 w 286"/>
                <a:gd name="T15" fmla="*/ 36 h 170"/>
                <a:gd name="T16" fmla="*/ 152 w 286"/>
                <a:gd name="T17" fmla="*/ 13 h 170"/>
                <a:gd name="T18" fmla="*/ 174 w 286"/>
                <a:gd name="T19" fmla="*/ 0 h 170"/>
                <a:gd name="T20" fmla="*/ 286 w 286"/>
                <a:gd name="T21" fmla="*/ 45 h 170"/>
                <a:gd name="T22" fmla="*/ 286 w 286"/>
                <a:gd name="T23" fmla="*/ 15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170">
                  <a:moveTo>
                    <a:pt x="286" y="156"/>
                  </a:moveTo>
                  <a:lnTo>
                    <a:pt x="134" y="165"/>
                  </a:lnTo>
                  <a:lnTo>
                    <a:pt x="22" y="170"/>
                  </a:lnTo>
                  <a:lnTo>
                    <a:pt x="0" y="152"/>
                  </a:lnTo>
                  <a:lnTo>
                    <a:pt x="22" y="139"/>
                  </a:lnTo>
                  <a:lnTo>
                    <a:pt x="9" y="121"/>
                  </a:lnTo>
                  <a:lnTo>
                    <a:pt x="81" y="58"/>
                  </a:lnTo>
                  <a:lnTo>
                    <a:pt x="170" y="36"/>
                  </a:lnTo>
                  <a:lnTo>
                    <a:pt x="152" y="13"/>
                  </a:lnTo>
                  <a:lnTo>
                    <a:pt x="174" y="0"/>
                  </a:lnTo>
                  <a:lnTo>
                    <a:pt x="286" y="45"/>
                  </a:lnTo>
                  <a:lnTo>
                    <a:pt x="286" y="1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ïṧļîḋè">
              <a:extLst>
                <a:ext uri="{FF2B5EF4-FFF2-40B4-BE49-F238E27FC236}">
                  <a16:creationId xmlns:a16="http://schemas.microsoft.com/office/drawing/2014/main" id="{54DDBDD5-D149-8DC0-287C-4B11D42F7708}"/>
                </a:ext>
              </a:extLst>
            </p:cNvPr>
            <p:cNvSpPr/>
            <p:nvPr/>
          </p:nvSpPr>
          <p:spPr bwMode="auto">
            <a:xfrm>
              <a:off x="4637088" y="3509963"/>
              <a:ext cx="2513013" cy="1795463"/>
            </a:xfrm>
            <a:custGeom>
              <a:avLst/>
              <a:gdLst>
                <a:gd name="T0" fmla="*/ 254 w 354"/>
                <a:gd name="T1" fmla="*/ 0 h 253"/>
                <a:gd name="T2" fmla="*/ 130 w 354"/>
                <a:gd name="T3" fmla="*/ 24 h 253"/>
                <a:gd name="T4" fmla="*/ 102 w 354"/>
                <a:gd name="T5" fmla="*/ 44 h 253"/>
                <a:gd name="T6" fmla="*/ 0 w 354"/>
                <a:gd name="T7" fmla="*/ 236 h 253"/>
                <a:gd name="T8" fmla="*/ 41 w 354"/>
                <a:gd name="T9" fmla="*/ 253 h 253"/>
                <a:gd name="T10" fmla="*/ 145 w 354"/>
                <a:gd name="T11" fmla="*/ 86 h 253"/>
                <a:gd name="T12" fmla="*/ 354 w 354"/>
                <a:gd name="T13" fmla="*/ 12 h 253"/>
                <a:gd name="T14" fmla="*/ 254 w 354"/>
                <a:gd name="T15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53">
                  <a:moveTo>
                    <a:pt x="254" y="0"/>
                  </a:moveTo>
                  <a:cubicBezTo>
                    <a:pt x="130" y="24"/>
                    <a:pt x="130" y="24"/>
                    <a:pt x="130" y="24"/>
                  </a:cubicBezTo>
                  <a:cubicBezTo>
                    <a:pt x="118" y="26"/>
                    <a:pt x="108" y="33"/>
                    <a:pt x="102" y="44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41" y="253"/>
                    <a:pt x="41" y="253"/>
                    <a:pt x="41" y="253"/>
                  </a:cubicBezTo>
                  <a:cubicBezTo>
                    <a:pt x="145" y="86"/>
                    <a:pt x="145" y="86"/>
                    <a:pt x="145" y="86"/>
                  </a:cubicBezTo>
                  <a:cubicBezTo>
                    <a:pt x="354" y="12"/>
                    <a:pt x="354" y="12"/>
                    <a:pt x="354" y="12"/>
                  </a:cubicBezTo>
                  <a:lnTo>
                    <a:pt x="254" y="0"/>
                  </a:lnTo>
                  <a:close/>
                </a:path>
              </a:pathLst>
            </a:custGeom>
            <a:solidFill>
              <a:srgbClr val="011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ïṡľïḍé">
              <a:extLst>
                <a:ext uri="{FF2B5EF4-FFF2-40B4-BE49-F238E27FC236}">
                  <a16:creationId xmlns:a16="http://schemas.microsoft.com/office/drawing/2014/main" id="{B8064448-4899-06D5-E79E-D07063B8D697}"/>
                </a:ext>
              </a:extLst>
            </p:cNvPr>
            <p:cNvSpPr/>
            <p:nvPr/>
          </p:nvSpPr>
          <p:spPr bwMode="auto">
            <a:xfrm>
              <a:off x="5588000" y="3552825"/>
              <a:ext cx="1831975" cy="1674813"/>
            </a:xfrm>
            <a:custGeom>
              <a:avLst/>
              <a:gdLst>
                <a:gd name="T0" fmla="*/ 253 w 258"/>
                <a:gd name="T1" fmla="*/ 10 h 236"/>
                <a:gd name="T2" fmla="*/ 254 w 258"/>
                <a:gd name="T3" fmla="*/ 20 h 236"/>
                <a:gd name="T4" fmla="*/ 187 w 258"/>
                <a:gd name="T5" fmla="*/ 93 h 236"/>
                <a:gd name="T6" fmla="*/ 64 w 258"/>
                <a:gd name="T7" fmla="*/ 93 h 236"/>
                <a:gd name="T8" fmla="*/ 73 w 258"/>
                <a:gd name="T9" fmla="*/ 236 h 236"/>
                <a:gd name="T10" fmla="*/ 24 w 258"/>
                <a:gd name="T11" fmla="*/ 236 h 236"/>
                <a:gd name="T12" fmla="*/ 3 w 258"/>
                <a:gd name="T13" fmla="*/ 75 h 236"/>
                <a:gd name="T14" fmla="*/ 37 w 258"/>
                <a:gd name="T15" fmla="*/ 30 h 236"/>
                <a:gd name="T16" fmla="*/ 165 w 258"/>
                <a:gd name="T17" fmla="*/ 10 h 236"/>
                <a:gd name="T18" fmla="*/ 171 w 258"/>
                <a:gd name="T19" fmla="*/ 0 h 236"/>
                <a:gd name="T20" fmla="*/ 253 w 258"/>
                <a:gd name="T21" fmla="*/ 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8" h="236">
                  <a:moveTo>
                    <a:pt x="253" y="10"/>
                  </a:moveTo>
                  <a:cubicBezTo>
                    <a:pt x="254" y="20"/>
                    <a:pt x="254" y="20"/>
                    <a:pt x="254" y="20"/>
                  </a:cubicBezTo>
                  <a:cubicBezTo>
                    <a:pt x="258" y="59"/>
                    <a:pt x="227" y="93"/>
                    <a:pt x="187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73" y="236"/>
                    <a:pt x="73" y="236"/>
                    <a:pt x="73" y="236"/>
                  </a:cubicBezTo>
                  <a:cubicBezTo>
                    <a:pt x="24" y="236"/>
                    <a:pt x="24" y="236"/>
                    <a:pt x="24" y="236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0" y="53"/>
                    <a:pt x="15" y="33"/>
                    <a:pt x="37" y="30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253" y="10"/>
                  </a:lnTo>
                  <a:close/>
                </a:path>
              </a:pathLst>
            </a:custGeom>
            <a:solidFill>
              <a:srgbClr val="011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íšḷîḑé">
              <a:extLst>
                <a:ext uri="{FF2B5EF4-FFF2-40B4-BE49-F238E27FC236}">
                  <a16:creationId xmlns:a16="http://schemas.microsoft.com/office/drawing/2014/main" id="{3A83A863-6F43-84E0-F348-C0AF68E29B67}"/>
                </a:ext>
              </a:extLst>
            </p:cNvPr>
            <p:cNvSpPr/>
            <p:nvPr/>
          </p:nvSpPr>
          <p:spPr bwMode="auto">
            <a:xfrm>
              <a:off x="5581650" y="3616325"/>
              <a:ext cx="1184275" cy="476250"/>
            </a:xfrm>
            <a:custGeom>
              <a:avLst/>
              <a:gdLst>
                <a:gd name="T0" fmla="*/ 4 w 167"/>
                <a:gd name="T1" fmla="*/ 67 h 67"/>
                <a:gd name="T2" fmla="*/ 3 w 167"/>
                <a:gd name="T3" fmla="*/ 66 h 67"/>
                <a:gd name="T4" fmla="*/ 37 w 167"/>
                <a:gd name="T5" fmla="*/ 20 h 67"/>
                <a:gd name="T6" fmla="*/ 166 w 167"/>
                <a:gd name="T7" fmla="*/ 0 h 67"/>
                <a:gd name="T8" fmla="*/ 167 w 167"/>
                <a:gd name="T9" fmla="*/ 1 h 67"/>
                <a:gd name="T10" fmla="*/ 167 w 167"/>
                <a:gd name="T11" fmla="*/ 2 h 67"/>
                <a:gd name="T12" fmla="*/ 38 w 167"/>
                <a:gd name="T13" fmla="*/ 22 h 67"/>
                <a:gd name="T14" fmla="*/ 5 w 167"/>
                <a:gd name="T15" fmla="*/ 66 h 67"/>
                <a:gd name="T16" fmla="*/ 4 w 167"/>
                <a:gd name="T17" fmla="*/ 67 h 67"/>
                <a:gd name="T18" fmla="*/ 4 w 167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67">
                  <a:moveTo>
                    <a:pt x="4" y="67"/>
                  </a:moveTo>
                  <a:cubicBezTo>
                    <a:pt x="3" y="67"/>
                    <a:pt x="3" y="66"/>
                    <a:pt x="3" y="66"/>
                  </a:cubicBezTo>
                  <a:cubicBezTo>
                    <a:pt x="0" y="44"/>
                    <a:pt x="15" y="23"/>
                    <a:pt x="37" y="2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7" y="0"/>
                    <a:pt x="167" y="1"/>
                    <a:pt x="167" y="1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17" y="25"/>
                    <a:pt x="2" y="45"/>
                    <a:pt x="5" y="66"/>
                  </a:cubicBezTo>
                  <a:cubicBezTo>
                    <a:pt x="5" y="66"/>
                    <a:pt x="5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lose/>
                </a:path>
              </a:pathLst>
            </a:custGeom>
            <a:solidFill>
              <a:srgbClr val="094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îṣ1ïḓé">
              <a:extLst>
                <a:ext uri="{FF2B5EF4-FFF2-40B4-BE49-F238E27FC236}">
                  <a16:creationId xmlns:a16="http://schemas.microsoft.com/office/drawing/2014/main" id="{6EB03CF9-12D8-B1F8-9EA5-10D7BFB9210B}"/>
                </a:ext>
              </a:extLst>
            </p:cNvPr>
            <p:cNvSpPr/>
            <p:nvPr/>
          </p:nvSpPr>
          <p:spPr bwMode="auto">
            <a:xfrm>
              <a:off x="5438775" y="5092700"/>
              <a:ext cx="682625" cy="439738"/>
            </a:xfrm>
            <a:custGeom>
              <a:avLst/>
              <a:gdLst>
                <a:gd name="T0" fmla="*/ 53 w 96"/>
                <a:gd name="T1" fmla="*/ 3 h 62"/>
                <a:gd name="T2" fmla="*/ 52 w 96"/>
                <a:gd name="T3" fmla="*/ 22 h 62"/>
                <a:gd name="T4" fmla="*/ 36 w 96"/>
                <a:gd name="T5" fmla="*/ 43 h 62"/>
                <a:gd name="T6" fmla="*/ 0 w 96"/>
                <a:gd name="T7" fmla="*/ 62 h 62"/>
                <a:gd name="T8" fmla="*/ 62 w 96"/>
                <a:gd name="T9" fmla="*/ 62 h 62"/>
                <a:gd name="T10" fmla="*/ 96 w 96"/>
                <a:gd name="T11" fmla="*/ 34 h 62"/>
                <a:gd name="T12" fmla="*/ 85 w 96"/>
                <a:gd name="T13" fmla="*/ 0 h 62"/>
                <a:gd name="T14" fmla="*/ 53 w 96"/>
                <a:gd name="T15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62">
                  <a:moveTo>
                    <a:pt x="53" y="3"/>
                  </a:moveTo>
                  <a:cubicBezTo>
                    <a:pt x="52" y="22"/>
                    <a:pt x="52" y="22"/>
                    <a:pt x="52" y="22"/>
                  </a:cubicBezTo>
                  <a:cubicBezTo>
                    <a:pt x="48" y="27"/>
                    <a:pt x="36" y="43"/>
                    <a:pt x="36" y="43"/>
                  </a:cubicBezTo>
                  <a:cubicBezTo>
                    <a:pt x="7" y="47"/>
                    <a:pt x="0" y="62"/>
                    <a:pt x="0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62"/>
                    <a:pt x="95" y="38"/>
                    <a:pt x="96" y="34"/>
                  </a:cubicBezTo>
                  <a:cubicBezTo>
                    <a:pt x="96" y="30"/>
                    <a:pt x="85" y="0"/>
                    <a:pt x="85" y="0"/>
                  </a:cubicBezTo>
                  <a:lnTo>
                    <a:pt x="53" y="3"/>
                  </a:lnTo>
                  <a:close/>
                </a:path>
              </a:pathLst>
            </a:custGeom>
            <a:solidFill>
              <a:srgbClr val="011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í$ḻîḍe">
              <a:extLst>
                <a:ext uri="{FF2B5EF4-FFF2-40B4-BE49-F238E27FC236}">
                  <a16:creationId xmlns:a16="http://schemas.microsoft.com/office/drawing/2014/main" id="{EEEC95EB-70E3-ED30-513F-342BBF2E6EAB}"/>
                </a:ext>
              </a:extLst>
            </p:cNvPr>
            <p:cNvSpPr/>
            <p:nvPr/>
          </p:nvSpPr>
          <p:spPr bwMode="auto">
            <a:xfrm>
              <a:off x="4098925" y="5127625"/>
              <a:ext cx="850900" cy="404813"/>
            </a:xfrm>
            <a:custGeom>
              <a:avLst/>
              <a:gdLst>
                <a:gd name="T0" fmla="*/ 120 w 120"/>
                <a:gd name="T1" fmla="*/ 10 h 57"/>
                <a:gd name="T2" fmla="*/ 100 w 120"/>
                <a:gd name="T3" fmla="*/ 57 h 57"/>
                <a:gd name="T4" fmla="*/ 0 w 120"/>
                <a:gd name="T5" fmla="*/ 57 h 57"/>
                <a:gd name="T6" fmla="*/ 30 w 120"/>
                <a:gd name="T7" fmla="*/ 42 h 57"/>
                <a:gd name="T8" fmla="*/ 65 w 120"/>
                <a:gd name="T9" fmla="*/ 27 h 57"/>
                <a:gd name="T10" fmla="*/ 89 w 120"/>
                <a:gd name="T11" fmla="*/ 0 h 57"/>
                <a:gd name="T12" fmla="*/ 120 w 120"/>
                <a:gd name="T13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57">
                  <a:moveTo>
                    <a:pt x="120" y="10"/>
                  </a:moveTo>
                  <a:cubicBezTo>
                    <a:pt x="100" y="57"/>
                    <a:pt x="100" y="57"/>
                    <a:pt x="10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3" y="44"/>
                    <a:pt x="30" y="42"/>
                  </a:cubicBezTo>
                  <a:cubicBezTo>
                    <a:pt x="38" y="42"/>
                    <a:pt x="65" y="27"/>
                    <a:pt x="65" y="27"/>
                  </a:cubicBezTo>
                  <a:cubicBezTo>
                    <a:pt x="75" y="21"/>
                    <a:pt x="89" y="0"/>
                    <a:pt x="89" y="0"/>
                  </a:cubicBezTo>
                  <a:lnTo>
                    <a:pt x="120" y="10"/>
                  </a:lnTo>
                  <a:close/>
                </a:path>
              </a:pathLst>
            </a:custGeom>
            <a:solidFill>
              <a:srgbClr val="011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ïṧlïḓè">
              <a:extLst>
                <a:ext uri="{FF2B5EF4-FFF2-40B4-BE49-F238E27FC236}">
                  <a16:creationId xmlns:a16="http://schemas.microsoft.com/office/drawing/2014/main" id="{D4FD973F-4BED-DFF0-8431-5B9615F230CA}"/>
                </a:ext>
              </a:extLst>
            </p:cNvPr>
            <p:cNvSpPr/>
            <p:nvPr/>
          </p:nvSpPr>
          <p:spPr bwMode="auto">
            <a:xfrm>
              <a:off x="6831013" y="2411413"/>
              <a:ext cx="481013" cy="723900"/>
            </a:xfrm>
            <a:custGeom>
              <a:avLst/>
              <a:gdLst>
                <a:gd name="T0" fmla="*/ 4 w 68"/>
                <a:gd name="T1" fmla="*/ 102 h 102"/>
                <a:gd name="T2" fmla="*/ 3 w 68"/>
                <a:gd name="T3" fmla="*/ 101 h 102"/>
                <a:gd name="T4" fmla="*/ 0 w 68"/>
                <a:gd name="T5" fmla="*/ 79 h 102"/>
                <a:gd name="T6" fmla="*/ 1 w 68"/>
                <a:gd name="T7" fmla="*/ 78 h 102"/>
                <a:gd name="T8" fmla="*/ 66 w 68"/>
                <a:gd name="T9" fmla="*/ 67 h 102"/>
                <a:gd name="T10" fmla="*/ 33 w 68"/>
                <a:gd name="T11" fmla="*/ 1 h 102"/>
                <a:gd name="T12" fmla="*/ 34 w 68"/>
                <a:gd name="T13" fmla="*/ 0 h 102"/>
                <a:gd name="T14" fmla="*/ 35 w 68"/>
                <a:gd name="T15" fmla="*/ 0 h 102"/>
                <a:gd name="T16" fmla="*/ 68 w 68"/>
                <a:gd name="T17" fmla="*/ 68 h 102"/>
                <a:gd name="T18" fmla="*/ 68 w 68"/>
                <a:gd name="T19" fmla="*/ 68 h 102"/>
                <a:gd name="T20" fmla="*/ 68 w 68"/>
                <a:gd name="T21" fmla="*/ 69 h 102"/>
                <a:gd name="T22" fmla="*/ 2 w 68"/>
                <a:gd name="T23" fmla="*/ 79 h 102"/>
                <a:gd name="T24" fmla="*/ 5 w 68"/>
                <a:gd name="T25" fmla="*/ 101 h 102"/>
                <a:gd name="T26" fmla="*/ 4 w 68"/>
                <a:gd name="T27" fmla="*/ 102 h 102"/>
                <a:gd name="T28" fmla="*/ 4 w 68"/>
                <a:gd name="T2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102">
                  <a:moveTo>
                    <a:pt x="4" y="102"/>
                  </a:moveTo>
                  <a:cubicBezTo>
                    <a:pt x="3" y="102"/>
                    <a:pt x="3" y="102"/>
                    <a:pt x="3" y="10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8"/>
                    <a:pt x="0" y="78"/>
                    <a:pt x="1" y="78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0"/>
                    <a:pt x="34" y="0"/>
                  </a:cubicBezTo>
                  <a:cubicBezTo>
                    <a:pt x="34" y="0"/>
                    <a:pt x="35" y="0"/>
                    <a:pt x="35" y="0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9"/>
                    <a:pt x="68" y="69"/>
                    <a:pt x="68" y="6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5" y="101"/>
                    <a:pt x="5" y="101"/>
                    <a:pt x="5" y="101"/>
                  </a:cubicBezTo>
                  <a:cubicBezTo>
                    <a:pt x="5" y="102"/>
                    <a:pt x="5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lose/>
                </a:path>
              </a:pathLst>
            </a:custGeom>
            <a:solidFill>
              <a:srgbClr val="ADC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iŝlíḓé">
              <a:extLst>
                <a:ext uri="{FF2B5EF4-FFF2-40B4-BE49-F238E27FC236}">
                  <a16:creationId xmlns:a16="http://schemas.microsoft.com/office/drawing/2014/main" id="{8C958346-7E9E-D9A6-6CDF-5E4997599D60}"/>
                </a:ext>
              </a:extLst>
            </p:cNvPr>
            <p:cNvSpPr/>
            <p:nvPr/>
          </p:nvSpPr>
          <p:spPr bwMode="auto">
            <a:xfrm>
              <a:off x="6418263" y="2198688"/>
              <a:ext cx="100013" cy="149225"/>
            </a:xfrm>
            <a:custGeom>
              <a:avLst/>
              <a:gdLst>
                <a:gd name="T0" fmla="*/ 9 w 14"/>
                <a:gd name="T1" fmla="*/ 21 h 21"/>
                <a:gd name="T2" fmla="*/ 9 w 14"/>
                <a:gd name="T3" fmla="*/ 21 h 21"/>
                <a:gd name="T4" fmla="*/ 8 w 14"/>
                <a:gd name="T5" fmla="*/ 20 h 21"/>
                <a:gd name="T6" fmla="*/ 0 w 14"/>
                <a:gd name="T7" fmla="*/ 1 h 21"/>
                <a:gd name="T8" fmla="*/ 1 w 14"/>
                <a:gd name="T9" fmla="*/ 0 h 21"/>
                <a:gd name="T10" fmla="*/ 2 w 14"/>
                <a:gd name="T11" fmla="*/ 1 h 21"/>
                <a:gd name="T12" fmla="*/ 9 w 14"/>
                <a:gd name="T13" fmla="*/ 19 h 21"/>
                <a:gd name="T14" fmla="*/ 12 w 14"/>
                <a:gd name="T15" fmla="*/ 17 h 21"/>
                <a:gd name="T16" fmla="*/ 14 w 14"/>
                <a:gd name="T17" fmla="*/ 17 h 21"/>
                <a:gd name="T18" fmla="*/ 13 w 14"/>
                <a:gd name="T19" fmla="*/ 18 h 21"/>
                <a:gd name="T20" fmla="*/ 9 w 14"/>
                <a:gd name="T21" fmla="*/ 21 h 21"/>
                <a:gd name="T22" fmla="*/ 9 w 14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21"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0"/>
                  </a:cubicBezTo>
                  <a:cubicBezTo>
                    <a:pt x="8" y="20"/>
                    <a:pt x="1" y="9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7"/>
                    <a:pt x="7" y="16"/>
                    <a:pt x="9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6"/>
                    <a:pt x="13" y="16"/>
                    <a:pt x="14" y="17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</a:path>
              </a:pathLst>
            </a:custGeom>
            <a:solidFill>
              <a:srgbClr val="ADC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îŝľïďê">
              <a:extLst>
                <a:ext uri="{FF2B5EF4-FFF2-40B4-BE49-F238E27FC236}">
                  <a16:creationId xmlns:a16="http://schemas.microsoft.com/office/drawing/2014/main" id="{F308B109-400E-1340-6F54-BD47007F8023}"/>
                </a:ext>
              </a:extLst>
            </p:cNvPr>
            <p:cNvSpPr/>
            <p:nvPr/>
          </p:nvSpPr>
          <p:spPr bwMode="auto">
            <a:xfrm>
              <a:off x="6673850" y="2120900"/>
              <a:ext cx="134938" cy="190500"/>
            </a:xfrm>
            <a:custGeom>
              <a:avLst/>
              <a:gdLst>
                <a:gd name="T0" fmla="*/ 9 w 19"/>
                <a:gd name="T1" fmla="*/ 27 h 27"/>
                <a:gd name="T2" fmla="*/ 9 w 19"/>
                <a:gd name="T3" fmla="*/ 27 h 27"/>
                <a:gd name="T4" fmla="*/ 1 w 19"/>
                <a:gd name="T5" fmla="*/ 26 h 27"/>
                <a:gd name="T6" fmla="*/ 0 w 19"/>
                <a:gd name="T7" fmla="*/ 25 h 27"/>
                <a:gd name="T8" fmla="*/ 1 w 19"/>
                <a:gd name="T9" fmla="*/ 24 h 27"/>
                <a:gd name="T10" fmla="*/ 9 w 19"/>
                <a:gd name="T11" fmla="*/ 25 h 27"/>
                <a:gd name="T12" fmla="*/ 17 w 19"/>
                <a:gd name="T13" fmla="*/ 1 h 27"/>
                <a:gd name="T14" fmla="*/ 18 w 19"/>
                <a:gd name="T15" fmla="*/ 0 h 27"/>
                <a:gd name="T16" fmla="*/ 18 w 19"/>
                <a:gd name="T17" fmla="*/ 0 h 27"/>
                <a:gd name="T18" fmla="*/ 19 w 19"/>
                <a:gd name="T19" fmla="*/ 1 h 27"/>
                <a:gd name="T20" fmla="*/ 10 w 19"/>
                <a:gd name="T21" fmla="*/ 27 h 27"/>
                <a:gd name="T22" fmla="*/ 9 w 19"/>
                <a:gd name="T2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27">
                  <a:moveTo>
                    <a:pt x="9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26"/>
                    <a:pt x="0" y="25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3"/>
                    <a:pt x="17" y="12"/>
                    <a:pt x="17" y="1"/>
                  </a:cubicBezTo>
                  <a:cubicBezTo>
                    <a:pt x="17" y="1"/>
                    <a:pt x="17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9" y="1"/>
                    <a:pt x="19" y="1"/>
                  </a:cubicBezTo>
                  <a:cubicBezTo>
                    <a:pt x="19" y="13"/>
                    <a:pt x="10" y="26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lose/>
                </a:path>
              </a:pathLst>
            </a:custGeom>
            <a:solidFill>
              <a:srgbClr val="ADC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îsliḍè">
              <a:extLst>
                <a:ext uri="{FF2B5EF4-FFF2-40B4-BE49-F238E27FC236}">
                  <a16:creationId xmlns:a16="http://schemas.microsoft.com/office/drawing/2014/main" id="{48A164D5-DBB4-1BD2-A195-C44666CC8971}"/>
                </a:ext>
              </a:extLst>
            </p:cNvPr>
            <p:cNvSpPr/>
            <p:nvPr/>
          </p:nvSpPr>
          <p:spPr bwMode="auto">
            <a:xfrm>
              <a:off x="6532563" y="2084388"/>
              <a:ext cx="169863" cy="163513"/>
            </a:xfrm>
            <a:custGeom>
              <a:avLst/>
              <a:gdLst>
                <a:gd name="T0" fmla="*/ 10 w 24"/>
                <a:gd name="T1" fmla="*/ 23 h 23"/>
                <a:gd name="T2" fmla="*/ 9 w 24"/>
                <a:gd name="T3" fmla="*/ 23 h 23"/>
                <a:gd name="T4" fmla="*/ 0 w 24"/>
                <a:gd name="T5" fmla="*/ 13 h 23"/>
                <a:gd name="T6" fmla="*/ 0 w 24"/>
                <a:gd name="T7" fmla="*/ 12 h 23"/>
                <a:gd name="T8" fmla="*/ 1 w 24"/>
                <a:gd name="T9" fmla="*/ 12 h 23"/>
                <a:gd name="T10" fmla="*/ 10 w 24"/>
                <a:gd name="T11" fmla="*/ 21 h 23"/>
                <a:gd name="T12" fmla="*/ 23 w 24"/>
                <a:gd name="T13" fmla="*/ 1 h 23"/>
                <a:gd name="T14" fmla="*/ 24 w 24"/>
                <a:gd name="T15" fmla="*/ 0 h 23"/>
                <a:gd name="T16" fmla="*/ 24 w 24"/>
                <a:gd name="T17" fmla="*/ 2 h 23"/>
                <a:gd name="T18" fmla="*/ 11 w 24"/>
                <a:gd name="T19" fmla="*/ 23 h 23"/>
                <a:gd name="T20" fmla="*/ 10 w 24"/>
                <a:gd name="T21" fmla="*/ 23 h 23"/>
                <a:gd name="T22" fmla="*/ 10 w 24"/>
                <a:gd name="T2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23">
                  <a:moveTo>
                    <a:pt x="10" y="23"/>
                  </a:moveTo>
                  <a:cubicBezTo>
                    <a:pt x="10" y="23"/>
                    <a:pt x="9" y="23"/>
                    <a:pt x="9" y="2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4" y="0"/>
                  </a:cubicBezTo>
                  <a:cubicBezTo>
                    <a:pt x="24" y="1"/>
                    <a:pt x="24" y="1"/>
                    <a:pt x="24" y="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</a:path>
              </a:pathLst>
            </a:custGeom>
            <a:solidFill>
              <a:srgbClr val="ADC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îš1ïde">
              <a:extLst>
                <a:ext uri="{FF2B5EF4-FFF2-40B4-BE49-F238E27FC236}">
                  <a16:creationId xmlns:a16="http://schemas.microsoft.com/office/drawing/2014/main" id="{BB85B92E-DA97-1719-CA82-9860C8929928}"/>
                </a:ext>
              </a:extLst>
            </p:cNvPr>
            <p:cNvSpPr/>
            <p:nvPr/>
          </p:nvSpPr>
          <p:spPr bwMode="auto">
            <a:xfrm>
              <a:off x="6227763" y="2659063"/>
              <a:ext cx="69850" cy="100013"/>
            </a:xfrm>
            <a:custGeom>
              <a:avLst/>
              <a:gdLst>
                <a:gd name="T0" fmla="*/ 9 w 10"/>
                <a:gd name="T1" fmla="*/ 14 h 14"/>
                <a:gd name="T2" fmla="*/ 8 w 10"/>
                <a:gd name="T3" fmla="*/ 14 h 14"/>
                <a:gd name="T4" fmla="*/ 0 w 10"/>
                <a:gd name="T5" fmla="*/ 2 h 14"/>
                <a:gd name="T6" fmla="*/ 1 w 10"/>
                <a:gd name="T7" fmla="*/ 0 h 14"/>
                <a:gd name="T8" fmla="*/ 2 w 10"/>
                <a:gd name="T9" fmla="*/ 1 h 14"/>
                <a:gd name="T10" fmla="*/ 10 w 10"/>
                <a:gd name="T11" fmla="*/ 13 h 14"/>
                <a:gd name="T12" fmla="*/ 9 w 10"/>
                <a:gd name="T13" fmla="*/ 14 h 14"/>
                <a:gd name="T14" fmla="*/ 9 w 10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4">
                  <a:moveTo>
                    <a:pt x="9" y="14"/>
                  </a:moveTo>
                  <a:cubicBezTo>
                    <a:pt x="9" y="14"/>
                    <a:pt x="8" y="14"/>
                    <a:pt x="8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lose/>
                </a:path>
              </a:pathLst>
            </a:custGeom>
            <a:solidFill>
              <a:srgbClr val="ADC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î$1íďé">
              <a:extLst>
                <a:ext uri="{FF2B5EF4-FFF2-40B4-BE49-F238E27FC236}">
                  <a16:creationId xmlns:a16="http://schemas.microsoft.com/office/drawing/2014/main" id="{1B5B310A-5181-C10C-9154-96595343FF39}"/>
                </a:ext>
              </a:extLst>
            </p:cNvPr>
            <p:cNvSpPr/>
            <p:nvPr/>
          </p:nvSpPr>
          <p:spPr bwMode="auto">
            <a:xfrm>
              <a:off x="6440488" y="2928938"/>
              <a:ext cx="120650" cy="49213"/>
            </a:xfrm>
            <a:custGeom>
              <a:avLst/>
              <a:gdLst>
                <a:gd name="T0" fmla="*/ 1 w 17"/>
                <a:gd name="T1" fmla="*/ 7 h 7"/>
                <a:gd name="T2" fmla="*/ 1 w 17"/>
                <a:gd name="T3" fmla="*/ 7 h 7"/>
                <a:gd name="T4" fmla="*/ 0 w 17"/>
                <a:gd name="T5" fmla="*/ 6 h 7"/>
                <a:gd name="T6" fmla="*/ 2 w 17"/>
                <a:gd name="T7" fmla="*/ 1 h 7"/>
                <a:gd name="T8" fmla="*/ 3 w 17"/>
                <a:gd name="T9" fmla="*/ 0 h 7"/>
                <a:gd name="T10" fmla="*/ 16 w 17"/>
                <a:gd name="T11" fmla="*/ 1 h 7"/>
                <a:gd name="T12" fmla="*/ 17 w 17"/>
                <a:gd name="T13" fmla="*/ 2 h 7"/>
                <a:gd name="T14" fmla="*/ 16 w 17"/>
                <a:gd name="T15" fmla="*/ 3 h 7"/>
                <a:gd name="T16" fmla="*/ 4 w 17"/>
                <a:gd name="T17" fmla="*/ 2 h 7"/>
                <a:gd name="T18" fmla="*/ 2 w 17"/>
                <a:gd name="T19" fmla="*/ 7 h 7"/>
                <a:gd name="T20" fmla="*/ 1 w 17"/>
                <a:gd name="T2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7" y="3"/>
                    <a:pt x="16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1" y="7"/>
                  </a:cubicBezTo>
                  <a:close/>
                </a:path>
              </a:pathLst>
            </a:custGeom>
            <a:solidFill>
              <a:srgbClr val="ADC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íś1íḍê">
              <a:extLst>
                <a:ext uri="{FF2B5EF4-FFF2-40B4-BE49-F238E27FC236}">
                  <a16:creationId xmlns:a16="http://schemas.microsoft.com/office/drawing/2014/main" id="{64BA4789-63B2-1067-7622-3CE67CFCCD34}"/>
                </a:ext>
              </a:extLst>
            </p:cNvPr>
            <p:cNvSpPr/>
            <p:nvPr/>
          </p:nvSpPr>
          <p:spPr bwMode="auto">
            <a:xfrm>
              <a:off x="4070350" y="1652588"/>
              <a:ext cx="1887538" cy="1262063"/>
            </a:xfrm>
            <a:custGeom>
              <a:avLst/>
              <a:gdLst>
                <a:gd name="T0" fmla="*/ 255 w 266"/>
                <a:gd name="T1" fmla="*/ 178 h 178"/>
                <a:gd name="T2" fmla="*/ 12 w 266"/>
                <a:gd name="T3" fmla="*/ 178 h 178"/>
                <a:gd name="T4" fmla="*/ 0 w 266"/>
                <a:gd name="T5" fmla="*/ 166 h 178"/>
                <a:gd name="T6" fmla="*/ 0 w 266"/>
                <a:gd name="T7" fmla="*/ 12 h 178"/>
                <a:gd name="T8" fmla="*/ 12 w 266"/>
                <a:gd name="T9" fmla="*/ 0 h 178"/>
                <a:gd name="T10" fmla="*/ 255 w 266"/>
                <a:gd name="T11" fmla="*/ 0 h 178"/>
                <a:gd name="T12" fmla="*/ 266 w 266"/>
                <a:gd name="T13" fmla="*/ 12 h 178"/>
                <a:gd name="T14" fmla="*/ 266 w 266"/>
                <a:gd name="T15" fmla="*/ 166 h 178"/>
                <a:gd name="T16" fmla="*/ 255 w 266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178">
                  <a:moveTo>
                    <a:pt x="255" y="178"/>
                  </a:moveTo>
                  <a:cubicBezTo>
                    <a:pt x="12" y="178"/>
                    <a:pt x="12" y="178"/>
                    <a:pt x="12" y="178"/>
                  </a:cubicBezTo>
                  <a:cubicBezTo>
                    <a:pt x="6" y="178"/>
                    <a:pt x="0" y="172"/>
                    <a:pt x="0" y="16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61" y="0"/>
                    <a:pt x="266" y="5"/>
                    <a:pt x="266" y="12"/>
                  </a:cubicBezTo>
                  <a:cubicBezTo>
                    <a:pt x="266" y="166"/>
                    <a:pt x="266" y="166"/>
                    <a:pt x="266" y="166"/>
                  </a:cubicBezTo>
                  <a:cubicBezTo>
                    <a:pt x="266" y="172"/>
                    <a:pt x="261" y="178"/>
                    <a:pt x="255" y="1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íśḻîḍe">
              <a:extLst>
                <a:ext uri="{FF2B5EF4-FFF2-40B4-BE49-F238E27FC236}">
                  <a16:creationId xmlns:a16="http://schemas.microsoft.com/office/drawing/2014/main" id="{7F512FD3-EEE2-1BCF-8769-4AE9E4297E18}"/>
                </a:ext>
              </a:extLst>
            </p:cNvPr>
            <p:cNvSpPr/>
            <p:nvPr/>
          </p:nvSpPr>
          <p:spPr bwMode="auto">
            <a:xfrm>
              <a:off x="5880100" y="1652588"/>
              <a:ext cx="112713" cy="1262063"/>
            </a:xfrm>
            <a:custGeom>
              <a:avLst/>
              <a:gdLst>
                <a:gd name="T0" fmla="*/ 4 w 16"/>
                <a:gd name="T1" fmla="*/ 0 h 178"/>
                <a:gd name="T2" fmla="*/ 0 w 16"/>
                <a:gd name="T3" fmla="*/ 0 h 178"/>
                <a:gd name="T4" fmla="*/ 11 w 16"/>
                <a:gd name="T5" fmla="*/ 12 h 178"/>
                <a:gd name="T6" fmla="*/ 11 w 16"/>
                <a:gd name="T7" fmla="*/ 166 h 178"/>
                <a:gd name="T8" fmla="*/ 0 w 16"/>
                <a:gd name="T9" fmla="*/ 178 h 178"/>
                <a:gd name="T10" fmla="*/ 4 w 16"/>
                <a:gd name="T11" fmla="*/ 178 h 178"/>
                <a:gd name="T12" fmla="*/ 16 w 16"/>
                <a:gd name="T13" fmla="*/ 166 h 178"/>
                <a:gd name="T14" fmla="*/ 16 w 16"/>
                <a:gd name="T15" fmla="*/ 12 h 178"/>
                <a:gd name="T16" fmla="*/ 4 w 16"/>
                <a:gd name="T1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8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11" y="5"/>
                    <a:pt x="11" y="12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11" y="172"/>
                    <a:pt x="6" y="178"/>
                    <a:pt x="0" y="178"/>
                  </a:cubicBezTo>
                  <a:cubicBezTo>
                    <a:pt x="4" y="178"/>
                    <a:pt x="4" y="178"/>
                    <a:pt x="4" y="178"/>
                  </a:cubicBezTo>
                  <a:cubicBezTo>
                    <a:pt x="11" y="178"/>
                    <a:pt x="16" y="172"/>
                    <a:pt x="16" y="166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5"/>
                    <a:pt x="11" y="0"/>
                    <a:pt x="4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íṣlïde">
              <a:extLst>
                <a:ext uri="{FF2B5EF4-FFF2-40B4-BE49-F238E27FC236}">
                  <a16:creationId xmlns:a16="http://schemas.microsoft.com/office/drawing/2014/main" id="{2FDB510A-EB63-F2E8-7BE2-BC2073B92B3D}"/>
                </a:ext>
              </a:extLst>
            </p:cNvPr>
            <p:cNvSpPr/>
            <p:nvPr/>
          </p:nvSpPr>
          <p:spPr bwMode="auto">
            <a:xfrm>
              <a:off x="4489450" y="3113088"/>
              <a:ext cx="949325" cy="4921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ïšlïḋê">
              <a:extLst>
                <a:ext uri="{FF2B5EF4-FFF2-40B4-BE49-F238E27FC236}">
                  <a16:creationId xmlns:a16="http://schemas.microsoft.com/office/drawing/2014/main" id="{839AEFD7-B85C-E1E0-7317-3772F0C9189C}"/>
                </a:ext>
              </a:extLst>
            </p:cNvPr>
            <p:cNvSpPr/>
            <p:nvPr/>
          </p:nvSpPr>
          <p:spPr bwMode="auto">
            <a:xfrm>
              <a:off x="5438775" y="3113088"/>
              <a:ext cx="255588" cy="4921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íśļíďè">
              <a:extLst>
                <a:ext uri="{FF2B5EF4-FFF2-40B4-BE49-F238E27FC236}">
                  <a16:creationId xmlns:a16="http://schemas.microsoft.com/office/drawing/2014/main" id="{5B187709-3F73-2524-8EC6-85D4FFE76F28}"/>
                </a:ext>
              </a:extLst>
            </p:cNvPr>
            <p:cNvSpPr/>
            <p:nvPr/>
          </p:nvSpPr>
          <p:spPr bwMode="auto">
            <a:xfrm>
              <a:off x="4751388" y="2466975"/>
              <a:ext cx="425450" cy="695325"/>
            </a:xfrm>
            <a:custGeom>
              <a:avLst/>
              <a:gdLst>
                <a:gd name="T0" fmla="*/ 192 w 268"/>
                <a:gd name="T1" fmla="*/ 438 h 438"/>
                <a:gd name="T2" fmla="*/ 268 w 268"/>
                <a:gd name="T3" fmla="*/ 0 h 438"/>
                <a:gd name="T4" fmla="*/ 76 w 268"/>
                <a:gd name="T5" fmla="*/ 0 h 438"/>
                <a:gd name="T6" fmla="*/ 0 w 268"/>
                <a:gd name="T7" fmla="*/ 438 h 438"/>
                <a:gd name="T8" fmla="*/ 192 w 268"/>
                <a:gd name="T9" fmla="*/ 4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438">
                  <a:moveTo>
                    <a:pt x="192" y="438"/>
                  </a:moveTo>
                  <a:lnTo>
                    <a:pt x="268" y="0"/>
                  </a:lnTo>
                  <a:lnTo>
                    <a:pt x="76" y="0"/>
                  </a:lnTo>
                  <a:lnTo>
                    <a:pt x="0" y="438"/>
                  </a:lnTo>
                  <a:lnTo>
                    <a:pt x="192" y="4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îśḷîḍé">
              <a:extLst>
                <a:ext uri="{FF2B5EF4-FFF2-40B4-BE49-F238E27FC236}">
                  <a16:creationId xmlns:a16="http://schemas.microsoft.com/office/drawing/2014/main" id="{654CE9C9-7912-EC7C-C9ED-363B6DED5DC6}"/>
                </a:ext>
              </a:extLst>
            </p:cNvPr>
            <p:cNvSpPr/>
            <p:nvPr/>
          </p:nvSpPr>
          <p:spPr bwMode="auto">
            <a:xfrm>
              <a:off x="4318000" y="2693988"/>
              <a:ext cx="57150" cy="2222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îsḷîḓe">
              <a:extLst>
                <a:ext uri="{FF2B5EF4-FFF2-40B4-BE49-F238E27FC236}">
                  <a16:creationId xmlns:a16="http://schemas.microsoft.com/office/drawing/2014/main" id="{6832B5AF-0830-463A-95B7-E53E932A5FCD}"/>
                </a:ext>
              </a:extLst>
            </p:cNvPr>
            <p:cNvSpPr/>
            <p:nvPr/>
          </p:nvSpPr>
          <p:spPr bwMode="auto">
            <a:xfrm>
              <a:off x="4432300" y="2693988"/>
              <a:ext cx="63500" cy="2222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îsľiḍé">
              <a:extLst>
                <a:ext uri="{FF2B5EF4-FFF2-40B4-BE49-F238E27FC236}">
                  <a16:creationId xmlns:a16="http://schemas.microsoft.com/office/drawing/2014/main" id="{07539E3E-59F6-59BD-3D0C-72EE7B8E15A3}"/>
                </a:ext>
              </a:extLst>
            </p:cNvPr>
            <p:cNvSpPr/>
            <p:nvPr/>
          </p:nvSpPr>
          <p:spPr bwMode="auto">
            <a:xfrm>
              <a:off x="4552950" y="2693988"/>
              <a:ext cx="57150" cy="2222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ïṥlïḍe">
              <a:extLst>
                <a:ext uri="{FF2B5EF4-FFF2-40B4-BE49-F238E27FC236}">
                  <a16:creationId xmlns:a16="http://schemas.microsoft.com/office/drawing/2014/main" id="{FF142CF1-40D0-8C56-8F31-6A5AFF81BB2D}"/>
                </a:ext>
              </a:extLst>
            </p:cNvPr>
            <p:cNvSpPr/>
            <p:nvPr/>
          </p:nvSpPr>
          <p:spPr bwMode="auto">
            <a:xfrm>
              <a:off x="4233863" y="2693988"/>
              <a:ext cx="20638" cy="2222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íṥ1íďe">
              <a:extLst>
                <a:ext uri="{FF2B5EF4-FFF2-40B4-BE49-F238E27FC236}">
                  <a16:creationId xmlns:a16="http://schemas.microsoft.com/office/drawing/2014/main" id="{71F4E5E0-8954-A6EB-853F-94668FBB9F97}"/>
                </a:ext>
              </a:extLst>
            </p:cNvPr>
            <p:cNvSpPr/>
            <p:nvPr/>
          </p:nvSpPr>
          <p:spPr bwMode="auto">
            <a:xfrm>
              <a:off x="3182938" y="3241675"/>
              <a:ext cx="3576638" cy="777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iSľíde">
              <a:extLst>
                <a:ext uri="{FF2B5EF4-FFF2-40B4-BE49-F238E27FC236}">
                  <a16:creationId xmlns:a16="http://schemas.microsoft.com/office/drawing/2014/main" id="{10CED884-CC16-18EC-EC20-80D997636185}"/>
                </a:ext>
              </a:extLst>
            </p:cNvPr>
            <p:cNvSpPr/>
            <p:nvPr/>
          </p:nvSpPr>
          <p:spPr bwMode="auto">
            <a:xfrm>
              <a:off x="3084513" y="3162300"/>
              <a:ext cx="5640388" cy="79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iŝlîḋê">
              <a:extLst>
                <a:ext uri="{FF2B5EF4-FFF2-40B4-BE49-F238E27FC236}">
                  <a16:creationId xmlns:a16="http://schemas.microsoft.com/office/drawing/2014/main" id="{67759A1E-694C-394A-7295-FF2D9C782A39}"/>
                </a:ext>
              </a:extLst>
            </p:cNvPr>
            <p:cNvSpPr/>
            <p:nvPr/>
          </p:nvSpPr>
          <p:spPr bwMode="auto">
            <a:xfrm>
              <a:off x="6759575" y="3241675"/>
              <a:ext cx="1865313" cy="777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íṡ1iḍe">
              <a:extLst>
                <a:ext uri="{FF2B5EF4-FFF2-40B4-BE49-F238E27FC236}">
                  <a16:creationId xmlns:a16="http://schemas.microsoft.com/office/drawing/2014/main" id="{88DB0C49-DFC0-E568-48D9-13633B95BE0E}"/>
                </a:ext>
              </a:extLst>
            </p:cNvPr>
            <p:cNvSpPr/>
            <p:nvPr/>
          </p:nvSpPr>
          <p:spPr bwMode="auto">
            <a:xfrm>
              <a:off x="3275013" y="3319463"/>
              <a:ext cx="277813" cy="2212975"/>
            </a:xfrm>
            <a:custGeom>
              <a:avLst/>
              <a:gdLst>
                <a:gd name="T0" fmla="*/ 49 w 175"/>
                <a:gd name="T1" fmla="*/ 1394 h 1394"/>
                <a:gd name="T2" fmla="*/ 0 w 175"/>
                <a:gd name="T3" fmla="*/ 1394 h 1394"/>
                <a:gd name="T4" fmla="*/ 72 w 175"/>
                <a:gd name="T5" fmla="*/ 0 h 1394"/>
                <a:gd name="T6" fmla="*/ 175 w 175"/>
                <a:gd name="T7" fmla="*/ 0 h 1394"/>
                <a:gd name="T8" fmla="*/ 49 w 175"/>
                <a:gd name="T9" fmla="*/ 1394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394">
                  <a:moveTo>
                    <a:pt x="49" y="1394"/>
                  </a:moveTo>
                  <a:lnTo>
                    <a:pt x="0" y="1394"/>
                  </a:lnTo>
                  <a:lnTo>
                    <a:pt x="72" y="0"/>
                  </a:lnTo>
                  <a:lnTo>
                    <a:pt x="175" y="0"/>
                  </a:lnTo>
                  <a:lnTo>
                    <a:pt x="49" y="139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íṡḷiḑè">
              <a:extLst>
                <a:ext uri="{FF2B5EF4-FFF2-40B4-BE49-F238E27FC236}">
                  <a16:creationId xmlns:a16="http://schemas.microsoft.com/office/drawing/2014/main" id="{23DDF03F-D701-F822-9D45-BF24EA7A7102}"/>
                </a:ext>
              </a:extLst>
            </p:cNvPr>
            <p:cNvSpPr/>
            <p:nvPr/>
          </p:nvSpPr>
          <p:spPr bwMode="auto">
            <a:xfrm>
              <a:off x="6908800" y="3319463"/>
              <a:ext cx="269875" cy="2212975"/>
            </a:xfrm>
            <a:custGeom>
              <a:avLst/>
              <a:gdLst>
                <a:gd name="T0" fmla="*/ 44 w 170"/>
                <a:gd name="T1" fmla="*/ 1394 h 1394"/>
                <a:gd name="T2" fmla="*/ 0 w 170"/>
                <a:gd name="T3" fmla="*/ 1394 h 1394"/>
                <a:gd name="T4" fmla="*/ 71 w 170"/>
                <a:gd name="T5" fmla="*/ 0 h 1394"/>
                <a:gd name="T6" fmla="*/ 170 w 170"/>
                <a:gd name="T7" fmla="*/ 0 h 1394"/>
                <a:gd name="T8" fmla="*/ 44 w 170"/>
                <a:gd name="T9" fmla="*/ 1394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394">
                  <a:moveTo>
                    <a:pt x="44" y="1394"/>
                  </a:moveTo>
                  <a:lnTo>
                    <a:pt x="0" y="1394"/>
                  </a:lnTo>
                  <a:lnTo>
                    <a:pt x="71" y="0"/>
                  </a:lnTo>
                  <a:lnTo>
                    <a:pt x="170" y="0"/>
                  </a:lnTo>
                  <a:lnTo>
                    <a:pt x="44" y="139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iŝḻïḍê">
              <a:extLst>
                <a:ext uri="{FF2B5EF4-FFF2-40B4-BE49-F238E27FC236}">
                  <a16:creationId xmlns:a16="http://schemas.microsoft.com/office/drawing/2014/main" id="{F999465B-D69B-246D-E4D1-34D2C29DBF90}"/>
                </a:ext>
              </a:extLst>
            </p:cNvPr>
            <p:cNvSpPr/>
            <p:nvPr/>
          </p:nvSpPr>
          <p:spPr bwMode="auto">
            <a:xfrm>
              <a:off x="8007350" y="3319463"/>
              <a:ext cx="496888" cy="2212975"/>
            </a:xfrm>
            <a:custGeom>
              <a:avLst/>
              <a:gdLst>
                <a:gd name="T0" fmla="*/ 269 w 313"/>
                <a:gd name="T1" fmla="*/ 1394 h 1394"/>
                <a:gd name="T2" fmla="*/ 313 w 313"/>
                <a:gd name="T3" fmla="*/ 1394 h 1394"/>
                <a:gd name="T4" fmla="*/ 99 w 313"/>
                <a:gd name="T5" fmla="*/ 0 h 1394"/>
                <a:gd name="T6" fmla="*/ 0 w 313"/>
                <a:gd name="T7" fmla="*/ 0 h 1394"/>
                <a:gd name="T8" fmla="*/ 269 w 313"/>
                <a:gd name="T9" fmla="*/ 1394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3" h="1394">
                  <a:moveTo>
                    <a:pt x="269" y="1394"/>
                  </a:moveTo>
                  <a:lnTo>
                    <a:pt x="313" y="1394"/>
                  </a:lnTo>
                  <a:lnTo>
                    <a:pt x="99" y="0"/>
                  </a:lnTo>
                  <a:lnTo>
                    <a:pt x="0" y="0"/>
                  </a:lnTo>
                  <a:lnTo>
                    <a:pt x="269" y="139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îṡ1ïḋê">
              <a:extLst>
                <a:ext uri="{FF2B5EF4-FFF2-40B4-BE49-F238E27FC236}">
                  <a16:creationId xmlns:a16="http://schemas.microsoft.com/office/drawing/2014/main" id="{7D5DBC07-7B16-2091-39A2-B66A8AB8652A}"/>
                </a:ext>
              </a:extLst>
            </p:cNvPr>
            <p:cNvSpPr/>
            <p:nvPr/>
          </p:nvSpPr>
          <p:spPr bwMode="auto">
            <a:xfrm>
              <a:off x="4383088" y="3319463"/>
              <a:ext cx="495300" cy="2212975"/>
            </a:xfrm>
            <a:custGeom>
              <a:avLst/>
              <a:gdLst>
                <a:gd name="T0" fmla="*/ 268 w 312"/>
                <a:gd name="T1" fmla="*/ 1394 h 1394"/>
                <a:gd name="T2" fmla="*/ 312 w 312"/>
                <a:gd name="T3" fmla="*/ 1394 h 1394"/>
                <a:gd name="T4" fmla="*/ 98 w 312"/>
                <a:gd name="T5" fmla="*/ 0 h 1394"/>
                <a:gd name="T6" fmla="*/ 0 w 312"/>
                <a:gd name="T7" fmla="*/ 0 h 1394"/>
                <a:gd name="T8" fmla="*/ 268 w 312"/>
                <a:gd name="T9" fmla="*/ 1394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94">
                  <a:moveTo>
                    <a:pt x="268" y="1394"/>
                  </a:moveTo>
                  <a:lnTo>
                    <a:pt x="312" y="1394"/>
                  </a:lnTo>
                  <a:lnTo>
                    <a:pt x="98" y="0"/>
                  </a:lnTo>
                  <a:lnTo>
                    <a:pt x="0" y="0"/>
                  </a:lnTo>
                  <a:lnTo>
                    <a:pt x="268" y="139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ïS1íďê">
              <a:extLst>
                <a:ext uri="{FF2B5EF4-FFF2-40B4-BE49-F238E27FC236}">
                  <a16:creationId xmlns:a16="http://schemas.microsoft.com/office/drawing/2014/main" id="{103BA967-EF8F-B7F2-2AF3-A62206E2F3A8}"/>
                </a:ext>
              </a:extLst>
            </p:cNvPr>
            <p:cNvSpPr/>
            <p:nvPr/>
          </p:nvSpPr>
          <p:spPr bwMode="auto">
            <a:xfrm>
              <a:off x="8313738" y="3624263"/>
              <a:ext cx="376238" cy="1006475"/>
            </a:xfrm>
            <a:custGeom>
              <a:avLst/>
              <a:gdLst>
                <a:gd name="T0" fmla="*/ 30 w 53"/>
                <a:gd name="T1" fmla="*/ 142 h 142"/>
                <a:gd name="T2" fmla="*/ 1 w 53"/>
                <a:gd name="T3" fmla="*/ 73 h 142"/>
                <a:gd name="T4" fmla="*/ 19 w 53"/>
                <a:gd name="T5" fmla="*/ 0 h 142"/>
                <a:gd name="T6" fmla="*/ 30 w 53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142">
                  <a:moveTo>
                    <a:pt x="30" y="142"/>
                  </a:moveTo>
                  <a:cubicBezTo>
                    <a:pt x="13" y="122"/>
                    <a:pt x="3" y="98"/>
                    <a:pt x="1" y="73"/>
                  </a:cubicBezTo>
                  <a:cubicBezTo>
                    <a:pt x="0" y="48"/>
                    <a:pt x="6" y="22"/>
                    <a:pt x="19" y="0"/>
                  </a:cubicBezTo>
                  <a:cubicBezTo>
                    <a:pt x="49" y="43"/>
                    <a:pt x="53" y="95"/>
                    <a:pt x="30" y="142"/>
                  </a:cubicBezTo>
                  <a:close/>
                </a:path>
              </a:pathLst>
            </a:custGeom>
            <a:solidFill>
              <a:srgbClr val="DE8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íSlíḍe">
              <a:extLst>
                <a:ext uri="{FF2B5EF4-FFF2-40B4-BE49-F238E27FC236}">
                  <a16:creationId xmlns:a16="http://schemas.microsoft.com/office/drawing/2014/main" id="{8D568DD6-8A51-7914-AF53-66ADE20DBA4B}"/>
                </a:ext>
              </a:extLst>
            </p:cNvPr>
            <p:cNvSpPr/>
            <p:nvPr/>
          </p:nvSpPr>
          <p:spPr bwMode="auto">
            <a:xfrm>
              <a:off x="8455025" y="3865563"/>
              <a:ext cx="57150" cy="581025"/>
            </a:xfrm>
            <a:custGeom>
              <a:avLst/>
              <a:gdLst>
                <a:gd name="T0" fmla="*/ 7 w 8"/>
                <a:gd name="T1" fmla="*/ 82 h 82"/>
                <a:gd name="T2" fmla="*/ 6 w 8"/>
                <a:gd name="T3" fmla="*/ 81 h 82"/>
                <a:gd name="T4" fmla="*/ 0 w 8"/>
                <a:gd name="T5" fmla="*/ 1 h 82"/>
                <a:gd name="T6" fmla="*/ 1 w 8"/>
                <a:gd name="T7" fmla="*/ 0 h 82"/>
                <a:gd name="T8" fmla="*/ 2 w 8"/>
                <a:gd name="T9" fmla="*/ 1 h 82"/>
                <a:gd name="T10" fmla="*/ 8 w 8"/>
                <a:gd name="T11" fmla="*/ 81 h 82"/>
                <a:gd name="T12" fmla="*/ 7 w 8"/>
                <a:gd name="T13" fmla="*/ 82 h 82"/>
                <a:gd name="T14" fmla="*/ 7 w 8"/>
                <a:gd name="T1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2">
                  <a:moveTo>
                    <a:pt x="7" y="82"/>
                  </a:moveTo>
                  <a:cubicBezTo>
                    <a:pt x="7" y="82"/>
                    <a:pt x="6" y="82"/>
                    <a:pt x="6" y="8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2"/>
                    <a:pt x="8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lose/>
                </a:path>
              </a:pathLst>
            </a:custGeom>
            <a:solidFill>
              <a:srgbClr val="FDC9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i$lïdé">
              <a:extLst>
                <a:ext uri="{FF2B5EF4-FFF2-40B4-BE49-F238E27FC236}">
                  <a16:creationId xmlns:a16="http://schemas.microsoft.com/office/drawing/2014/main" id="{D17A0646-73F3-B983-3134-47BF7222C57B}"/>
                </a:ext>
              </a:extLst>
            </p:cNvPr>
            <p:cNvSpPr/>
            <p:nvPr/>
          </p:nvSpPr>
          <p:spPr bwMode="auto">
            <a:xfrm>
              <a:off x="8475663" y="4041775"/>
              <a:ext cx="71438" cy="134938"/>
            </a:xfrm>
            <a:custGeom>
              <a:avLst/>
              <a:gdLst>
                <a:gd name="T0" fmla="*/ 1 w 10"/>
                <a:gd name="T1" fmla="*/ 19 h 19"/>
                <a:gd name="T2" fmla="*/ 1 w 10"/>
                <a:gd name="T3" fmla="*/ 19 h 19"/>
                <a:gd name="T4" fmla="*/ 0 w 10"/>
                <a:gd name="T5" fmla="*/ 18 h 19"/>
                <a:gd name="T6" fmla="*/ 8 w 10"/>
                <a:gd name="T7" fmla="*/ 0 h 19"/>
                <a:gd name="T8" fmla="*/ 9 w 10"/>
                <a:gd name="T9" fmla="*/ 0 h 19"/>
                <a:gd name="T10" fmla="*/ 10 w 10"/>
                <a:gd name="T11" fmla="*/ 1 h 19"/>
                <a:gd name="T12" fmla="*/ 2 w 10"/>
                <a:gd name="T13" fmla="*/ 18 h 19"/>
                <a:gd name="T14" fmla="*/ 1 w 1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9"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0" y="19"/>
                    <a:pt x="0" y="18"/>
                    <a:pt x="0" y="1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1" y="19"/>
                  </a:cubicBezTo>
                  <a:close/>
                </a:path>
              </a:pathLst>
            </a:custGeom>
            <a:solidFill>
              <a:srgbClr val="FDC9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ísľiḋè">
              <a:extLst>
                <a:ext uri="{FF2B5EF4-FFF2-40B4-BE49-F238E27FC236}">
                  <a16:creationId xmlns:a16="http://schemas.microsoft.com/office/drawing/2014/main" id="{E0CC5040-3D69-063E-E07D-FCE1394B8BDE}"/>
                </a:ext>
              </a:extLst>
            </p:cNvPr>
            <p:cNvSpPr/>
            <p:nvPr/>
          </p:nvSpPr>
          <p:spPr bwMode="auto">
            <a:xfrm>
              <a:off x="8377238" y="3935413"/>
              <a:ext cx="98425" cy="93663"/>
            </a:xfrm>
            <a:custGeom>
              <a:avLst/>
              <a:gdLst>
                <a:gd name="T0" fmla="*/ 13 w 14"/>
                <a:gd name="T1" fmla="*/ 13 h 13"/>
                <a:gd name="T2" fmla="*/ 13 w 14"/>
                <a:gd name="T3" fmla="*/ 13 h 13"/>
                <a:gd name="T4" fmla="*/ 0 w 14"/>
                <a:gd name="T5" fmla="*/ 2 h 13"/>
                <a:gd name="T6" fmla="*/ 0 w 14"/>
                <a:gd name="T7" fmla="*/ 0 h 13"/>
                <a:gd name="T8" fmla="*/ 1 w 14"/>
                <a:gd name="T9" fmla="*/ 0 h 13"/>
                <a:gd name="T10" fmla="*/ 14 w 14"/>
                <a:gd name="T11" fmla="*/ 12 h 13"/>
                <a:gd name="T12" fmla="*/ 14 w 14"/>
                <a:gd name="T13" fmla="*/ 13 h 13"/>
                <a:gd name="T14" fmla="*/ 13 w 14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3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3"/>
                    <a:pt x="14" y="13"/>
                  </a:cubicBezTo>
                  <a:cubicBezTo>
                    <a:pt x="14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rgbClr val="FDC9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iṩlíḋê">
              <a:extLst>
                <a:ext uri="{FF2B5EF4-FFF2-40B4-BE49-F238E27FC236}">
                  <a16:creationId xmlns:a16="http://schemas.microsoft.com/office/drawing/2014/main" id="{C0232502-F30E-E2ED-BAAA-11EA58A4B973}"/>
                </a:ext>
              </a:extLst>
            </p:cNvPr>
            <p:cNvSpPr/>
            <p:nvPr/>
          </p:nvSpPr>
          <p:spPr bwMode="auto">
            <a:xfrm>
              <a:off x="7943850" y="3943350"/>
              <a:ext cx="674688" cy="1049338"/>
            </a:xfrm>
            <a:custGeom>
              <a:avLst/>
              <a:gdLst>
                <a:gd name="T0" fmla="*/ 66 w 95"/>
                <a:gd name="T1" fmla="*/ 135 h 148"/>
                <a:gd name="T2" fmla="*/ 8 w 95"/>
                <a:gd name="T3" fmla="*/ 0 h 148"/>
                <a:gd name="T4" fmla="*/ 76 w 95"/>
                <a:gd name="T5" fmla="*/ 59 h 148"/>
                <a:gd name="T6" fmla="*/ 89 w 95"/>
                <a:gd name="T7" fmla="*/ 148 h 148"/>
                <a:gd name="T8" fmla="*/ 66 w 95"/>
                <a:gd name="T9" fmla="*/ 13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48">
                  <a:moveTo>
                    <a:pt x="66" y="135"/>
                  </a:moveTo>
                  <a:cubicBezTo>
                    <a:pt x="23" y="105"/>
                    <a:pt x="0" y="51"/>
                    <a:pt x="8" y="0"/>
                  </a:cubicBezTo>
                  <a:cubicBezTo>
                    <a:pt x="36" y="11"/>
                    <a:pt x="62" y="31"/>
                    <a:pt x="76" y="59"/>
                  </a:cubicBezTo>
                  <a:cubicBezTo>
                    <a:pt x="91" y="86"/>
                    <a:pt x="95" y="118"/>
                    <a:pt x="89" y="148"/>
                  </a:cubicBezTo>
                  <a:cubicBezTo>
                    <a:pt x="82" y="144"/>
                    <a:pt x="72" y="139"/>
                    <a:pt x="66" y="135"/>
                  </a:cubicBezTo>
                  <a:close/>
                </a:path>
              </a:pathLst>
            </a:custGeom>
            <a:solidFill>
              <a:srgbClr val="67C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îṣ1íḍè">
              <a:extLst>
                <a:ext uri="{FF2B5EF4-FFF2-40B4-BE49-F238E27FC236}">
                  <a16:creationId xmlns:a16="http://schemas.microsoft.com/office/drawing/2014/main" id="{5E9F3057-4878-5E42-5372-F929084A11D9}"/>
                </a:ext>
              </a:extLst>
            </p:cNvPr>
            <p:cNvSpPr/>
            <p:nvPr/>
          </p:nvSpPr>
          <p:spPr bwMode="auto">
            <a:xfrm>
              <a:off x="8107363" y="4149725"/>
              <a:ext cx="382588" cy="673100"/>
            </a:xfrm>
            <a:custGeom>
              <a:avLst/>
              <a:gdLst>
                <a:gd name="T0" fmla="*/ 53 w 54"/>
                <a:gd name="T1" fmla="*/ 95 h 95"/>
                <a:gd name="T2" fmla="*/ 52 w 54"/>
                <a:gd name="T3" fmla="*/ 94 h 95"/>
                <a:gd name="T4" fmla="*/ 0 w 54"/>
                <a:gd name="T5" fmla="*/ 1 h 95"/>
                <a:gd name="T6" fmla="*/ 0 w 54"/>
                <a:gd name="T7" fmla="*/ 0 h 95"/>
                <a:gd name="T8" fmla="*/ 1 w 54"/>
                <a:gd name="T9" fmla="*/ 1 h 95"/>
                <a:gd name="T10" fmla="*/ 54 w 54"/>
                <a:gd name="T11" fmla="*/ 93 h 95"/>
                <a:gd name="T12" fmla="*/ 54 w 54"/>
                <a:gd name="T13" fmla="*/ 95 h 95"/>
                <a:gd name="T14" fmla="*/ 53 w 54"/>
                <a:gd name="T1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5">
                  <a:moveTo>
                    <a:pt x="53" y="95"/>
                  </a:moveTo>
                  <a:cubicBezTo>
                    <a:pt x="53" y="95"/>
                    <a:pt x="53" y="94"/>
                    <a:pt x="52" y="9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54" y="94"/>
                    <a:pt x="54" y="94"/>
                    <a:pt x="54" y="95"/>
                  </a:cubicBezTo>
                  <a:cubicBezTo>
                    <a:pt x="53" y="95"/>
                    <a:pt x="53" y="95"/>
                    <a:pt x="53" y="95"/>
                  </a:cubicBezTo>
                  <a:close/>
                </a:path>
              </a:pathLst>
            </a:custGeom>
            <a:solidFill>
              <a:srgbClr val="076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işľïḓè">
              <a:extLst>
                <a:ext uri="{FF2B5EF4-FFF2-40B4-BE49-F238E27FC236}">
                  <a16:creationId xmlns:a16="http://schemas.microsoft.com/office/drawing/2014/main" id="{3D3DC683-DFA2-9F85-3DC2-F4AFCF2D3124}"/>
                </a:ext>
              </a:extLst>
            </p:cNvPr>
            <p:cNvSpPr/>
            <p:nvPr/>
          </p:nvSpPr>
          <p:spPr bwMode="auto">
            <a:xfrm>
              <a:off x="8328025" y="4262438"/>
              <a:ext cx="41275" cy="298450"/>
            </a:xfrm>
            <a:custGeom>
              <a:avLst/>
              <a:gdLst>
                <a:gd name="T0" fmla="*/ 1 w 6"/>
                <a:gd name="T1" fmla="*/ 42 h 42"/>
                <a:gd name="T2" fmla="*/ 1 w 6"/>
                <a:gd name="T3" fmla="*/ 42 h 42"/>
                <a:gd name="T4" fmla="*/ 0 w 6"/>
                <a:gd name="T5" fmla="*/ 41 h 42"/>
                <a:gd name="T6" fmla="*/ 4 w 6"/>
                <a:gd name="T7" fmla="*/ 0 h 42"/>
                <a:gd name="T8" fmla="*/ 5 w 6"/>
                <a:gd name="T9" fmla="*/ 0 h 42"/>
                <a:gd name="T10" fmla="*/ 6 w 6"/>
                <a:gd name="T11" fmla="*/ 1 h 42"/>
                <a:gd name="T12" fmla="*/ 2 w 6"/>
                <a:gd name="T13" fmla="*/ 41 h 42"/>
                <a:gd name="T14" fmla="*/ 1 w 6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42">
                  <a:moveTo>
                    <a:pt x="1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0" y="41"/>
                    <a:pt x="0" y="4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1"/>
                    <a:pt x="2" y="42"/>
                    <a:pt x="1" y="42"/>
                  </a:cubicBezTo>
                  <a:close/>
                </a:path>
              </a:pathLst>
            </a:custGeom>
            <a:solidFill>
              <a:srgbClr val="076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išlïḓe">
              <a:extLst>
                <a:ext uri="{FF2B5EF4-FFF2-40B4-BE49-F238E27FC236}">
                  <a16:creationId xmlns:a16="http://schemas.microsoft.com/office/drawing/2014/main" id="{A0129358-F444-4169-06D9-AC165A6FB607}"/>
                </a:ext>
              </a:extLst>
            </p:cNvPr>
            <p:cNvSpPr/>
            <p:nvPr/>
          </p:nvSpPr>
          <p:spPr bwMode="auto">
            <a:xfrm>
              <a:off x="8178800" y="4383088"/>
              <a:ext cx="92075" cy="42863"/>
            </a:xfrm>
            <a:custGeom>
              <a:avLst/>
              <a:gdLst>
                <a:gd name="T0" fmla="*/ 12 w 13"/>
                <a:gd name="T1" fmla="*/ 6 h 6"/>
                <a:gd name="T2" fmla="*/ 11 w 13"/>
                <a:gd name="T3" fmla="*/ 6 h 6"/>
                <a:gd name="T4" fmla="*/ 1 w 13"/>
                <a:gd name="T5" fmla="*/ 2 h 6"/>
                <a:gd name="T6" fmla="*/ 0 w 13"/>
                <a:gd name="T7" fmla="*/ 1 h 6"/>
                <a:gd name="T8" fmla="*/ 1 w 13"/>
                <a:gd name="T9" fmla="*/ 0 h 6"/>
                <a:gd name="T10" fmla="*/ 12 w 13"/>
                <a:gd name="T11" fmla="*/ 4 h 6"/>
                <a:gd name="T12" fmla="*/ 13 w 13"/>
                <a:gd name="T13" fmla="*/ 5 h 6"/>
                <a:gd name="T14" fmla="*/ 12 w 1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6">
                  <a:moveTo>
                    <a:pt x="12" y="6"/>
                  </a:moveTo>
                  <a:cubicBezTo>
                    <a:pt x="12" y="6"/>
                    <a:pt x="11" y="6"/>
                    <a:pt x="11" y="6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6"/>
                    <a:pt x="12" y="6"/>
                    <a:pt x="12" y="6"/>
                  </a:cubicBezTo>
                  <a:close/>
                </a:path>
              </a:pathLst>
            </a:custGeom>
            <a:solidFill>
              <a:srgbClr val="076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îŝlîḍe">
              <a:extLst>
                <a:ext uri="{FF2B5EF4-FFF2-40B4-BE49-F238E27FC236}">
                  <a16:creationId xmlns:a16="http://schemas.microsoft.com/office/drawing/2014/main" id="{23FEF294-D95A-DA76-D1AD-B099F4A2DDD0}"/>
                </a:ext>
              </a:extLst>
            </p:cNvPr>
            <p:cNvSpPr/>
            <p:nvPr/>
          </p:nvSpPr>
          <p:spPr bwMode="auto">
            <a:xfrm>
              <a:off x="8207375" y="4198938"/>
              <a:ext cx="20638" cy="141288"/>
            </a:xfrm>
            <a:custGeom>
              <a:avLst/>
              <a:gdLst>
                <a:gd name="T0" fmla="*/ 1 w 3"/>
                <a:gd name="T1" fmla="*/ 20 h 20"/>
                <a:gd name="T2" fmla="*/ 1 w 3"/>
                <a:gd name="T3" fmla="*/ 20 h 20"/>
                <a:gd name="T4" fmla="*/ 0 w 3"/>
                <a:gd name="T5" fmla="*/ 19 h 20"/>
                <a:gd name="T6" fmla="*/ 1 w 3"/>
                <a:gd name="T7" fmla="*/ 1 h 20"/>
                <a:gd name="T8" fmla="*/ 2 w 3"/>
                <a:gd name="T9" fmla="*/ 0 h 20"/>
                <a:gd name="T10" fmla="*/ 3 w 3"/>
                <a:gd name="T11" fmla="*/ 1 h 20"/>
                <a:gd name="T12" fmla="*/ 2 w 3"/>
                <a:gd name="T13" fmla="*/ 19 h 20"/>
                <a:gd name="T14" fmla="*/ 1 w 3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0"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0" y="20"/>
                    <a:pt x="0" y="19"/>
                    <a:pt x="0" y="19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1" y="20"/>
                    <a:pt x="1" y="20"/>
                  </a:cubicBezTo>
                  <a:close/>
                </a:path>
              </a:pathLst>
            </a:custGeom>
            <a:solidFill>
              <a:srgbClr val="076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íŝḷîḋè">
              <a:extLst>
                <a:ext uri="{FF2B5EF4-FFF2-40B4-BE49-F238E27FC236}">
                  <a16:creationId xmlns:a16="http://schemas.microsoft.com/office/drawing/2014/main" id="{A56B8B0B-4CA1-9307-61C5-11AA3492A801}"/>
                </a:ext>
              </a:extLst>
            </p:cNvPr>
            <p:cNvSpPr/>
            <p:nvPr/>
          </p:nvSpPr>
          <p:spPr bwMode="auto">
            <a:xfrm>
              <a:off x="8440738" y="3716338"/>
              <a:ext cx="752475" cy="1198563"/>
            </a:xfrm>
            <a:custGeom>
              <a:avLst/>
              <a:gdLst>
                <a:gd name="T0" fmla="*/ 99 w 106"/>
                <a:gd name="T1" fmla="*/ 0 h 169"/>
                <a:gd name="T2" fmla="*/ 23 w 106"/>
                <a:gd name="T3" fmla="*/ 69 h 169"/>
                <a:gd name="T4" fmla="*/ 4 w 106"/>
                <a:gd name="T5" fmla="*/ 169 h 169"/>
                <a:gd name="T6" fmla="*/ 82 w 106"/>
                <a:gd name="T7" fmla="*/ 101 h 169"/>
                <a:gd name="T8" fmla="*/ 99 w 106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69">
                  <a:moveTo>
                    <a:pt x="99" y="0"/>
                  </a:moveTo>
                  <a:cubicBezTo>
                    <a:pt x="67" y="14"/>
                    <a:pt x="40" y="39"/>
                    <a:pt x="23" y="69"/>
                  </a:cubicBezTo>
                  <a:cubicBezTo>
                    <a:pt x="7" y="99"/>
                    <a:pt x="0" y="135"/>
                    <a:pt x="4" y="169"/>
                  </a:cubicBezTo>
                  <a:cubicBezTo>
                    <a:pt x="37" y="156"/>
                    <a:pt x="65" y="133"/>
                    <a:pt x="82" y="101"/>
                  </a:cubicBezTo>
                  <a:cubicBezTo>
                    <a:pt x="98" y="70"/>
                    <a:pt x="106" y="34"/>
                    <a:pt x="99" y="0"/>
                  </a:cubicBezTo>
                  <a:close/>
                </a:path>
              </a:pathLst>
            </a:custGeom>
            <a:solidFill>
              <a:srgbClr val="FDC9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îşḻíḑê">
              <a:extLst>
                <a:ext uri="{FF2B5EF4-FFF2-40B4-BE49-F238E27FC236}">
                  <a16:creationId xmlns:a16="http://schemas.microsoft.com/office/drawing/2014/main" id="{ABF5C087-4D2C-A069-6C91-84B966DCFA9B}"/>
                </a:ext>
              </a:extLst>
            </p:cNvPr>
            <p:cNvSpPr/>
            <p:nvPr/>
          </p:nvSpPr>
          <p:spPr bwMode="auto">
            <a:xfrm>
              <a:off x="8462963" y="3957638"/>
              <a:ext cx="560388" cy="965200"/>
            </a:xfrm>
            <a:custGeom>
              <a:avLst/>
              <a:gdLst>
                <a:gd name="T0" fmla="*/ 1 w 79"/>
                <a:gd name="T1" fmla="*/ 136 h 136"/>
                <a:gd name="T2" fmla="*/ 1 w 79"/>
                <a:gd name="T3" fmla="*/ 136 h 136"/>
                <a:gd name="T4" fmla="*/ 0 w 79"/>
                <a:gd name="T5" fmla="*/ 135 h 136"/>
                <a:gd name="T6" fmla="*/ 77 w 79"/>
                <a:gd name="T7" fmla="*/ 0 h 136"/>
                <a:gd name="T8" fmla="*/ 79 w 79"/>
                <a:gd name="T9" fmla="*/ 0 h 136"/>
                <a:gd name="T10" fmla="*/ 79 w 79"/>
                <a:gd name="T11" fmla="*/ 1 h 136"/>
                <a:gd name="T12" fmla="*/ 2 w 79"/>
                <a:gd name="T13" fmla="*/ 136 h 136"/>
                <a:gd name="T14" fmla="*/ 1 w 79"/>
                <a:gd name="T1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136">
                  <a:moveTo>
                    <a:pt x="1" y="136"/>
                  </a:moveTo>
                  <a:cubicBezTo>
                    <a:pt x="1" y="136"/>
                    <a:pt x="1" y="136"/>
                    <a:pt x="1" y="136"/>
                  </a:cubicBezTo>
                  <a:cubicBezTo>
                    <a:pt x="0" y="136"/>
                    <a:pt x="0" y="135"/>
                    <a:pt x="0" y="135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8" y="0"/>
                    <a:pt x="78" y="0"/>
                    <a:pt x="79" y="0"/>
                  </a:cubicBezTo>
                  <a:cubicBezTo>
                    <a:pt x="79" y="0"/>
                    <a:pt x="79" y="1"/>
                    <a:pt x="79" y="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2" y="136"/>
                    <a:pt x="2" y="136"/>
                    <a:pt x="1" y="136"/>
                  </a:cubicBezTo>
                  <a:close/>
                </a:path>
              </a:pathLst>
            </a:custGeom>
            <a:solidFill>
              <a:srgbClr val="DE8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ïŝḷïḓe">
              <a:extLst>
                <a:ext uri="{FF2B5EF4-FFF2-40B4-BE49-F238E27FC236}">
                  <a16:creationId xmlns:a16="http://schemas.microsoft.com/office/drawing/2014/main" id="{4FA87F37-8386-DA80-D8DF-94D68E680FDF}"/>
                </a:ext>
              </a:extLst>
            </p:cNvPr>
            <p:cNvSpPr/>
            <p:nvPr/>
          </p:nvSpPr>
          <p:spPr bwMode="auto">
            <a:xfrm>
              <a:off x="8759825" y="4241800"/>
              <a:ext cx="28575" cy="141288"/>
            </a:xfrm>
            <a:custGeom>
              <a:avLst/>
              <a:gdLst>
                <a:gd name="T0" fmla="*/ 3 w 4"/>
                <a:gd name="T1" fmla="*/ 20 h 20"/>
                <a:gd name="T2" fmla="*/ 2 w 4"/>
                <a:gd name="T3" fmla="*/ 19 h 20"/>
                <a:gd name="T4" fmla="*/ 0 w 4"/>
                <a:gd name="T5" fmla="*/ 1 h 20"/>
                <a:gd name="T6" fmla="*/ 1 w 4"/>
                <a:gd name="T7" fmla="*/ 0 h 20"/>
                <a:gd name="T8" fmla="*/ 2 w 4"/>
                <a:gd name="T9" fmla="*/ 1 h 20"/>
                <a:gd name="T10" fmla="*/ 4 w 4"/>
                <a:gd name="T11" fmla="*/ 19 h 20"/>
                <a:gd name="T12" fmla="*/ 3 w 4"/>
                <a:gd name="T13" fmla="*/ 20 h 20"/>
                <a:gd name="T14" fmla="*/ 3 w 4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20">
                  <a:moveTo>
                    <a:pt x="3" y="20"/>
                  </a:moveTo>
                  <a:cubicBezTo>
                    <a:pt x="2" y="20"/>
                    <a:pt x="2" y="20"/>
                    <a:pt x="2" y="1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lose/>
                </a:path>
              </a:pathLst>
            </a:custGeom>
            <a:solidFill>
              <a:srgbClr val="DE8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iśľiďè">
              <a:extLst>
                <a:ext uri="{FF2B5EF4-FFF2-40B4-BE49-F238E27FC236}">
                  <a16:creationId xmlns:a16="http://schemas.microsoft.com/office/drawing/2014/main" id="{BD11A197-F669-3C4E-B5D0-D1235036831E}"/>
                </a:ext>
              </a:extLst>
            </p:cNvPr>
            <p:cNvSpPr/>
            <p:nvPr/>
          </p:nvSpPr>
          <p:spPr bwMode="auto">
            <a:xfrm>
              <a:off x="8704263" y="4460875"/>
              <a:ext cx="227013" cy="42863"/>
            </a:xfrm>
            <a:custGeom>
              <a:avLst/>
              <a:gdLst>
                <a:gd name="T0" fmla="*/ 1 w 32"/>
                <a:gd name="T1" fmla="*/ 6 h 6"/>
                <a:gd name="T2" fmla="*/ 0 w 32"/>
                <a:gd name="T3" fmla="*/ 5 h 6"/>
                <a:gd name="T4" fmla="*/ 1 w 32"/>
                <a:gd name="T5" fmla="*/ 4 h 6"/>
                <a:gd name="T6" fmla="*/ 31 w 32"/>
                <a:gd name="T7" fmla="*/ 0 h 6"/>
                <a:gd name="T8" fmla="*/ 32 w 32"/>
                <a:gd name="T9" fmla="*/ 1 h 6"/>
                <a:gd name="T10" fmla="*/ 31 w 32"/>
                <a:gd name="T11" fmla="*/ 2 h 6"/>
                <a:gd name="T12" fmla="*/ 1 w 32"/>
                <a:gd name="T13" fmla="*/ 6 h 6"/>
                <a:gd name="T14" fmla="*/ 1 w 32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6">
                  <a:moveTo>
                    <a:pt x="1" y="6"/>
                  </a:moveTo>
                  <a:cubicBezTo>
                    <a:pt x="1" y="6"/>
                    <a:pt x="0" y="6"/>
                    <a:pt x="0" y="5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2" y="0"/>
                    <a:pt x="32" y="1"/>
                  </a:cubicBezTo>
                  <a:cubicBezTo>
                    <a:pt x="32" y="1"/>
                    <a:pt x="32" y="2"/>
                    <a:pt x="31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DE8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ïṡļiḑè">
              <a:extLst>
                <a:ext uri="{FF2B5EF4-FFF2-40B4-BE49-F238E27FC236}">
                  <a16:creationId xmlns:a16="http://schemas.microsoft.com/office/drawing/2014/main" id="{DDB682F8-5FDC-8B4C-B42C-98D3902D3055}"/>
                </a:ext>
              </a:extLst>
            </p:cNvPr>
            <p:cNvSpPr/>
            <p:nvPr/>
          </p:nvSpPr>
          <p:spPr bwMode="auto">
            <a:xfrm>
              <a:off x="8866188" y="4191000"/>
              <a:ext cx="128588" cy="28575"/>
            </a:xfrm>
            <a:custGeom>
              <a:avLst/>
              <a:gdLst>
                <a:gd name="T0" fmla="*/ 1 w 18"/>
                <a:gd name="T1" fmla="*/ 4 h 4"/>
                <a:gd name="T2" fmla="*/ 0 w 18"/>
                <a:gd name="T3" fmla="*/ 4 h 4"/>
                <a:gd name="T4" fmla="*/ 1 w 18"/>
                <a:gd name="T5" fmla="*/ 3 h 4"/>
                <a:gd name="T6" fmla="*/ 17 w 18"/>
                <a:gd name="T7" fmla="*/ 0 h 4"/>
                <a:gd name="T8" fmla="*/ 18 w 18"/>
                <a:gd name="T9" fmla="*/ 0 h 4"/>
                <a:gd name="T10" fmla="*/ 17 w 18"/>
                <a:gd name="T11" fmla="*/ 2 h 4"/>
                <a:gd name="T12" fmla="*/ 1 w 18"/>
                <a:gd name="T13" fmla="*/ 4 h 4"/>
                <a:gd name="T14" fmla="*/ 1 w 18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0"/>
                    <a:pt x="18" y="0"/>
                  </a:cubicBezTo>
                  <a:cubicBezTo>
                    <a:pt x="18" y="1"/>
                    <a:pt x="17" y="2"/>
                    <a:pt x="17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solidFill>
              <a:srgbClr val="DE8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î$1ïďé">
              <a:extLst>
                <a:ext uri="{FF2B5EF4-FFF2-40B4-BE49-F238E27FC236}">
                  <a16:creationId xmlns:a16="http://schemas.microsoft.com/office/drawing/2014/main" id="{F65EBA76-3313-220D-21C8-86349D7E217A}"/>
                </a:ext>
              </a:extLst>
            </p:cNvPr>
            <p:cNvSpPr/>
            <p:nvPr/>
          </p:nvSpPr>
          <p:spPr bwMode="auto">
            <a:xfrm>
              <a:off x="8115300" y="4716463"/>
              <a:ext cx="787400" cy="815975"/>
            </a:xfrm>
            <a:custGeom>
              <a:avLst/>
              <a:gdLst>
                <a:gd name="T0" fmla="*/ 496 w 496"/>
                <a:gd name="T1" fmla="*/ 0 h 514"/>
                <a:gd name="T2" fmla="*/ 0 w 496"/>
                <a:gd name="T3" fmla="*/ 0 h 514"/>
                <a:gd name="T4" fmla="*/ 67 w 496"/>
                <a:gd name="T5" fmla="*/ 514 h 514"/>
                <a:gd name="T6" fmla="*/ 424 w 496"/>
                <a:gd name="T7" fmla="*/ 514 h 514"/>
                <a:gd name="T8" fmla="*/ 496 w 496"/>
                <a:gd name="T9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6" h="514">
                  <a:moveTo>
                    <a:pt x="496" y="0"/>
                  </a:moveTo>
                  <a:lnTo>
                    <a:pt x="0" y="0"/>
                  </a:lnTo>
                  <a:lnTo>
                    <a:pt x="67" y="514"/>
                  </a:lnTo>
                  <a:lnTo>
                    <a:pt x="424" y="51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íš1iḍe">
              <a:extLst>
                <a:ext uri="{FF2B5EF4-FFF2-40B4-BE49-F238E27FC236}">
                  <a16:creationId xmlns:a16="http://schemas.microsoft.com/office/drawing/2014/main" id="{E0FC9998-AE6D-920C-E2F1-3189D0F1CB43}"/>
                </a:ext>
              </a:extLst>
            </p:cNvPr>
            <p:cNvSpPr/>
            <p:nvPr/>
          </p:nvSpPr>
          <p:spPr bwMode="auto">
            <a:xfrm>
              <a:off x="6254750" y="3155950"/>
              <a:ext cx="1143000" cy="14288"/>
            </a:xfrm>
            <a:custGeom>
              <a:avLst/>
              <a:gdLst>
                <a:gd name="T0" fmla="*/ 160 w 161"/>
                <a:gd name="T1" fmla="*/ 2 h 2"/>
                <a:gd name="T2" fmla="*/ 1 w 161"/>
                <a:gd name="T3" fmla="*/ 2 h 2"/>
                <a:gd name="T4" fmla="*/ 0 w 161"/>
                <a:gd name="T5" fmla="*/ 1 h 2"/>
                <a:gd name="T6" fmla="*/ 1 w 161"/>
                <a:gd name="T7" fmla="*/ 0 h 2"/>
                <a:gd name="T8" fmla="*/ 160 w 161"/>
                <a:gd name="T9" fmla="*/ 0 h 2"/>
                <a:gd name="T10" fmla="*/ 161 w 161"/>
                <a:gd name="T11" fmla="*/ 1 h 2"/>
                <a:gd name="T12" fmla="*/ 160 w 16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2">
                  <a:moveTo>
                    <a:pt x="16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1" y="0"/>
                    <a:pt x="161" y="1"/>
                    <a:pt x="161" y="1"/>
                  </a:cubicBezTo>
                  <a:cubicBezTo>
                    <a:pt x="161" y="2"/>
                    <a:pt x="161" y="2"/>
                    <a:pt x="160" y="2"/>
                  </a:cubicBezTo>
                  <a:close/>
                </a:path>
              </a:pathLst>
            </a:custGeom>
            <a:solidFill>
              <a:srgbClr val="ADC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69457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049" descr="图标&#10;&#10;描述已自动生成">
            <a:extLst>
              <a:ext uri="{FF2B5EF4-FFF2-40B4-BE49-F238E27FC236}">
                <a16:creationId xmlns:a16="http://schemas.microsoft.com/office/drawing/2014/main" id="{31109CCF-A85F-41BB-7CC9-C6F98E8AA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82" y="721931"/>
            <a:ext cx="884210" cy="88421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2A90EC9-E61A-6BFE-B35A-5D4A8347D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928" y="3998148"/>
            <a:ext cx="1848982" cy="18489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8C6303F-F01B-4B69-9058-3072BB778020}"/>
              </a:ext>
            </a:extLst>
          </p:cNvPr>
          <p:cNvSpPr txBox="1"/>
          <p:nvPr/>
        </p:nvSpPr>
        <p:spPr>
          <a:xfrm>
            <a:off x="800841" y="2508109"/>
            <a:ext cx="56940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数据轻松迁移导入，运行流畅，业务转换无压力</a:t>
            </a:r>
            <a:endParaRPr lang="en-US" altLang="zh-CN" sz="2000" b="0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4FF7469C-A3D4-4D43-A121-6F7F7A7910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187478"/>
              </p:ext>
            </p:extLst>
          </p:nvPr>
        </p:nvGraphicFramePr>
        <p:xfrm>
          <a:off x="6766794" y="125599"/>
          <a:ext cx="5040117" cy="6543822"/>
        </p:xfrm>
        <a:graphic>
          <a:graphicData uri="http://schemas.openxmlformats.org/drawingml/2006/table">
            <a:tbl>
              <a:tblPr/>
              <a:tblGrid>
                <a:gridCol w="1584943">
                  <a:extLst>
                    <a:ext uri="{9D8B030D-6E8A-4147-A177-3AD203B41FA5}">
                      <a16:colId xmlns:a16="http://schemas.microsoft.com/office/drawing/2014/main" val="2198208251"/>
                    </a:ext>
                  </a:extLst>
                </a:gridCol>
                <a:gridCol w="1727587">
                  <a:extLst>
                    <a:ext uri="{9D8B030D-6E8A-4147-A177-3AD203B41FA5}">
                      <a16:colId xmlns:a16="http://schemas.microsoft.com/office/drawing/2014/main" val="3571359732"/>
                    </a:ext>
                  </a:extLst>
                </a:gridCol>
                <a:gridCol w="1727587">
                  <a:extLst>
                    <a:ext uri="{9D8B030D-6E8A-4147-A177-3AD203B41FA5}">
                      <a16:colId xmlns:a16="http://schemas.microsoft.com/office/drawing/2014/main" val="2568702208"/>
                    </a:ext>
                  </a:extLst>
                </a:gridCol>
              </a:tblGrid>
              <a:tr h="2993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产品</a:t>
                      </a:r>
                      <a:r>
                        <a:rPr lang="en-US" altLang="zh-CN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/</a:t>
                      </a:r>
                      <a:r>
                        <a:rPr lang="zh-CN" alt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功能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Edraw</a:t>
                      </a: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 Project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MS Project 2019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754167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产地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中国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美国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960929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价格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1080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元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5278</a:t>
                      </a:r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元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2426737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操作难度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简单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复杂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824822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模板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330658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资源管理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335242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报表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373507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工时概况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321650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成本概况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9816395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甘特图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282670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视图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535458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样式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4832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打印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112325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设置列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628105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图例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42739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自定义功能区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241006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自动保存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500048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字体编辑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428818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拼写检查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7683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进度红线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673937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关键任务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808062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延迟任务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531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页面设置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439715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插入图表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897655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插入图片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594998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插入表格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643135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插入文本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055002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资源使用情况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820161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工作时间设置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187847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组织全局模式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980919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文件恢复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812109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帮助教程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√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×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479315"/>
                  </a:ext>
                </a:extLst>
              </a:tr>
              <a:tr h="1951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导出格式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PDF、W</a:t>
                      </a:r>
                      <a:r>
                        <a:rPr lang="en-US" altLang="zh-CN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ord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、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Excel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PDF、XPS</a:t>
                      </a:r>
                    </a:p>
                  </a:txBody>
                  <a:tcPr marL="5961" marR="5961" marT="59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561279"/>
                  </a:ext>
                </a:extLst>
              </a:tr>
            </a:tbl>
          </a:graphicData>
        </a:graphic>
      </p:graphicFrame>
      <p:grpSp>
        <p:nvGrpSpPr>
          <p:cNvPr id="89" name="Group 2047">
            <a:extLst>
              <a:ext uri="{FF2B5EF4-FFF2-40B4-BE49-F238E27FC236}">
                <a16:creationId xmlns:a16="http://schemas.microsoft.com/office/drawing/2014/main" id="{F6D12C56-D484-2517-A4B4-F977F0208A48}"/>
              </a:ext>
            </a:extLst>
          </p:cNvPr>
          <p:cNvGrpSpPr/>
          <p:nvPr/>
        </p:nvGrpSpPr>
        <p:grpSpPr>
          <a:xfrm>
            <a:off x="385089" y="3321957"/>
            <a:ext cx="6365964" cy="1686311"/>
            <a:chOff x="400831" y="3762829"/>
            <a:chExt cx="6365964" cy="1686311"/>
          </a:xfrm>
        </p:grpSpPr>
        <p:sp>
          <p:nvSpPr>
            <p:cNvPr id="90" name="椭圆 89">
              <a:extLst>
                <a:ext uri="{FF2B5EF4-FFF2-40B4-BE49-F238E27FC236}">
                  <a16:creationId xmlns:a16="http://schemas.microsoft.com/office/drawing/2014/main" id="{BB7BB281-884E-1B5E-E0ED-AF1BD05922DA}"/>
                </a:ext>
              </a:extLst>
            </p:cNvPr>
            <p:cNvSpPr/>
            <p:nvPr/>
          </p:nvSpPr>
          <p:spPr>
            <a:xfrm>
              <a:off x="1135187" y="3762829"/>
              <a:ext cx="673084" cy="673084"/>
            </a:xfrm>
            <a:prstGeom prst="ellipse">
              <a:avLst/>
            </a:pr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文本框 22">
              <a:extLst>
                <a:ext uri="{FF2B5EF4-FFF2-40B4-BE49-F238E27FC236}">
                  <a16:creationId xmlns:a16="http://schemas.microsoft.com/office/drawing/2014/main" id="{8249B541-C95F-A0C3-B5B4-8D28A62E85A9}"/>
                </a:ext>
              </a:extLst>
            </p:cNvPr>
            <p:cNvSpPr txBox="1"/>
            <p:nvPr/>
          </p:nvSpPr>
          <p:spPr>
            <a:xfrm>
              <a:off x="400831" y="4493481"/>
              <a:ext cx="2177140" cy="943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FFA600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替换成本低</a:t>
              </a:r>
              <a:endParaRPr lang="en-US" altLang="zh-CN" sz="1600" b="1" dirty="0">
                <a:solidFill>
                  <a:srgbClr val="FFA6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可完美替代</a:t>
              </a:r>
              <a:r>
                <a:rPr lang="en-US" altLang="zh-CN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MS Project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降低企业总拥有成本</a:t>
              </a:r>
              <a:endParaRPr lang="zh-CN" altLang="en-US" sz="1100" dirty="0"/>
            </a:p>
          </p:txBody>
        </p:sp>
        <p:sp>
          <p:nvSpPr>
            <p:cNvPr id="92" name="iconfont-10499-5121486">
              <a:extLst>
                <a:ext uri="{FF2B5EF4-FFF2-40B4-BE49-F238E27FC236}">
                  <a16:creationId xmlns:a16="http://schemas.microsoft.com/office/drawing/2014/main" id="{8AF7FFE1-43D9-9B0A-5628-D0C4096BE5B9}"/>
                </a:ext>
              </a:extLst>
            </p:cNvPr>
            <p:cNvSpPr/>
            <p:nvPr/>
          </p:nvSpPr>
          <p:spPr>
            <a:xfrm>
              <a:off x="1300725" y="3948883"/>
              <a:ext cx="377350" cy="323392"/>
            </a:xfrm>
            <a:custGeom>
              <a:avLst/>
              <a:gdLst>
                <a:gd name="T0" fmla="*/ 6137 w 6501"/>
                <a:gd name="T1" fmla="*/ 2426 h 5580"/>
                <a:gd name="T2" fmla="*/ 5983 w 6501"/>
                <a:gd name="T3" fmla="*/ 2426 h 5580"/>
                <a:gd name="T4" fmla="*/ 5983 w 6501"/>
                <a:gd name="T5" fmla="*/ 1497 h 5580"/>
                <a:gd name="T6" fmla="*/ 5295 w 6501"/>
                <a:gd name="T7" fmla="*/ 809 h 5580"/>
                <a:gd name="T8" fmla="*/ 5152 w 6501"/>
                <a:gd name="T9" fmla="*/ 809 h 5580"/>
                <a:gd name="T10" fmla="*/ 5153 w 6501"/>
                <a:gd name="T11" fmla="*/ 464 h 5580"/>
                <a:gd name="T12" fmla="*/ 4689 w 6501"/>
                <a:gd name="T13" fmla="*/ 0 h 5580"/>
                <a:gd name="T14" fmla="*/ 564 w 6501"/>
                <a:gd name="T15" fmla="*/ 0 h 5580"/>
                <a:gd name="T16" fmla="*/ 0 w 6501"/>
                <a:gd name="T17" fmla="*/ 556 h 5580"/>
                <a:gd name="T18" fmla="*/ 0 w 6501"/>
                <a:gd name="T19" fmla="*/ 564 h 5580"/>
                <a:gd name="T20" fmla="*/ 0 w 6501"/>
                <a:gd name="T21" fmla="*/ 5116 h 5580"/>
                <a:gd name="T22" fmla="*/ 464 w 6501"/>
                <a:gd name="T23" fmla="*/ 5580 h 5580"/>
                <a:gd name="T24" fmla="*/ 5296 w 6501"/>
                <a:gd name="T25" fmla="*/ 5580 h 5580"/>
                <a:gd name="T26" fmla="*/ 5984 w 6501"/>
                <a:gd name="T27" fmla="*/ 4892 h 5580"/>
                <a:gd name="T28" fmla="*/ 5984 w 6501"/>
                <a:gd name="T29" fmla="*/ 3961 h 5580"/>
                <a:gd name="T30" fmla="*/ 6139 w 6501"/>
                <a:gd name="T31" fmla="*/ 3961 h 5580"/>
                <a:gd name="T32" fmla="*/ 6501 w 6501"/>
                <a:gd name="T33" fmla="*/ 3598 h 5580"/>
                <a:gd name="T34" fmla="*/ 6501 w 6501"/>
                <a:gd name="T35" fmla="*/ 2789 h 5580"/>
                <a:gd name="T36" fmla="*/ 6137 w 6501"/>
                <a:gd name="T37" fmla="*/ 2426 h 5580"/>
                <a:gd name="T38" fmla="*/ 564 w 6501"/>
                <a:gd name="T39" fmla="*/ 320 h 5580"/>
                <a:gd name="T40" fmla="*/ 4689 w 6501"/>
                <a:gd name="T41" fmla="*/ 320 h 5580"/>
                <a:gd name="T42" fmla="*/ 4833 w 6501"/>
                <a:gd name="T43" fmla="*/ 462 h 5580"/>
                <a:gd name="T44" fmla="*/ 4832 w 6501"/>
                <a:gd name="T45" fmla="*/ 809 h 5580"/>
                <a:gd name="T46" fmla="*/ 564 w 6501"/>
                <a:gd name="T47" fmla="*/ 809 h 5580"/>
                <a:gd name="T48" fmla="*/ 320 w 6501"/>
                <a:gd name="T49" fmla="*/ 565 h 5580"/>
                <a:gd name="T50" fmla="*/ 564 w 6501"/>
                <a:gd name="T51" fmla="*/ 320 h 5580"/>
                <a:gd name="T52" fmla="*/ 5663 w 6501"/>
                <a:gd name="T53" fmla="*/ 4890 h 5580"/>
                <a:gd name="T54" fmla="*/ 5295 w 6501"/>
                <a:gd name="T55" fmla="*/ 5258 h 5580"/>
                <a:gd name="T56" fmla="*/ 463 w 6501"/>
                <a:gd name="T57" fmla="*/ 5258 h 5580"/>
                <a:gd name="T58" fmla="*/ 319 w 6501"/>
                <a:gd name="T59" fmla="*/ 5114 h 5580"/>
                <a:gd name="T60" fmla="*/ 319 w 6501"/>
                <a:gd name="T61" fmla="*/ 1073 h 5580"/>
                <a:gd name="T62" fmla="*/ 564 w 6501"/>
                <a:gd name="T63" fmla="*/ 1129 h 5580"/>
                <a:gd name="T64" fmla="*/ 5295 w 6501"/>
                <a:gd name="T65" fmla="*/ 1129 h 5580"/>
                <a:gd name="T66" fmla="*/ 5663 w 6501"/>
                <a:gd name="T67" fmla="*/ 1497 h 5580"/>
                <a:gd name="T68" fmla="*/ 5663 w 6501"/>
                <a:gd name="T69" fmla="*/ 2426 h 5580"/>
                <a:gd name="T70" fmla="*/ 4571 w 6501"/>
                <a:gd name="T71" fmla="*/ 2426 h 5580"/>
                <a:gd name="T72" fmla="*/ 4208 w 6501"/>
                <a:gd name="T73" fmla="*/ 2789 h 5580"/>
                <a:gd name="T74" fmla="*/ 4208 w 6501"/>
                <a:gd name="T75" fmla="*/ 3598 h 5580"/>
                <a:gd name="T76" fmla="*/ 4571 w 6501"/>
                <a:gd name="T77" fmla="*/ 3961 h 5580"/>
                <a:gd name="T78" fmla="*/ 5663 w 6501"/>
                <a:gd name="T79" fmla="*/ 3961 h 5580"/>
                <a:gd name="T80" fmla="*/ 5663 w 6501"/>
                <a:gd name="T81" fmla="*/ 4890 h 5580"/>
                <a:gd name="T82" fmla="*/ 6180 w 6501"/>
                <a:gd name="T83" fmla="*/ 3598 h 5580"/>
                <a:gd name="T84" fmla="*/ 6137 w 6501"/>
                <a:gd name="T85" fmla="*/ 3641 h 5580"/>
                <a:gd name="T86" fmla="*/ 4572 w 6501"/>
                <a:gd name="T87" fmla="*/ 3641 h 5580"/>
                <a:gd name="T88" fmla="*/ 4529 w 6501"/>
                <a:gd name="T89" fmla="*/ 3598 h 5580"/>
                <a:gd name="T90" fmla="*/ 4529 w 6501"/>
                <a:gd name="T91" fmla="*/ 2789 h 5580"/>
                <a:gd name="T92" fmla="*/ 4572 w 6501"/>
                <a:gd name="T93" fmla="*/ 2746 h 5580"/>
                <a:gd name="T94" fmla="*/ 6137 w 6501"/>
                <a:gd name="T95" fmla="*/ 2746 h 5580"/>
                <a:gd name="T96" fmla="*/ 6180 w 6501"/>
                <a:gd name="T97" fmla="*/ 2789 h 5580"/>
                <a:gd name="T98" fmla="*/ 6180 w 6501"/>
                <a:gd name="T99" fmla="*/ 3598 h 5580"/>
                <a:gd name="T100" fmla="*/ 6180 w 6501"/>
                <a:gd name="T101" fmla="*/ 3598 h 5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01" h="5580">
                  <a:moveTo>
                    <a:pt x="6137" y="2426"/>
                  </a:moveTo>
                  <a:lnTo>
                    <a:pt x="5983" y="2426"/>
                  </a:lnTo>
                  <a:lnTo>
                    <a:pt x="5983" y="1497"/>
                  </a:lnTo>
                  <a:cubicBezTo>
                    <a:pt x="5983" y="1117"/>
                    <a:pt x="5673" y="809"/>
                    <a:pt x="5295" y="809"/>
                  </a:cubicBezTo>
                  <a:lnTo>
                    <a:pt x="5152" y="809"/>
                  </a:lnTo>
                  <a:lnTo>
                    <a:pt x="5153" y="464"/>
                  </a:lnTo>
                  <a:cubicBezTo>
                    <a:pt x="5153" y="208"/>
                    <a:pt x="4945" y="0"/>
                    <a:pt x="4689" y="0"/>
                  </a:cubicBezTo>
                  <a:lnTo>
                    <a:pt x="564" y="0"/>
                  </a:lnTo>
                  <a:cubicBezTo>
                    <a:pt x="256" y="0"/>
                    <a:pt x="4" y="248"/>
                    <a:pt x="0" y="556"/>
                  </a:cubicBezTo>
                  <a:lnTo>
                    <a:pt x="0" y="564"/>
                  </a:lnTo>
                  <a:lnTo>
                    <a:pt x="0" y="5116"/>
                  </a:lnTo>
                  <a:cubicBezTo>
                    <a:pt x="0" y="5372"/>
                    <a:pt x="208" y="5580"/>
                    <a:pt x="464" y="5580"/>
                  </a:cubicBezTo>
                  <a:lnTo>
                    <a:pt x="5296" y="5580"/>
                  </a:lnTo>
                  <a:cubicBezTo>
                    <a:pt x="5676" y="5580"/>
                    <a:pt x="5984" y="5270"/>
                    <a:pt x="5984" y="4892"/>
                  </a:cubicBezTo>
                  <a:lnTo>
                    <a:pt x="5984" y="3961"/>
                  </a:lnTo>
                  <a:lnTo>
                    <a:pt x="6139" y="3961"/>
                  </a:lnTo>
                  <a:cubicBezTo>
                    <a:pt x="6339" y="3961"/>
                    <a:pt x="6501" y="3798"/>
                    <a:pt x="6501" y="3598"/>
                  </a:cubicBezTo>
                  <a:lnTo>
                    <a:pt x="6501" y="2789"/>
                  </a:lnTo>
                  <a:cubicBezTo>
                    <a:pt x="6500" y="2589"/>
                    <a:pt x="6337" y="2426"/>
                    <a:pt x="6137" y="2426"/>
                  </a:cubicBezTo>
                  <a:close/>
                  <a:moveTo>
                    <a:pt x="564" y="320"/>
                  </a:moveTo>
                  <a:lnTo>
                    <a:pt x="4689" y="320"/>
                  </a:lnTo>
                  <a:cubicBezTo>
                    <a:pt x="4768" y="320"/>
                    <a:pt x="4833" y="384"/>
                    <a:pt x="4833" y="462"/>
                  </a:cubicBezTo>
                  <a:lnTo>
                    <a:pt x="4832" y="809"/>
                  </a:lnTo>
                  <a:lnTo>
                    <a:pt x="564" y="809"/>
                  </a:lnTo>
                  <a:cubicBezTo>
                    <a:pt x="429" y="809"/>
                    <a:pt x="320" y="700"/>
                    <a:pt x="320" y="565"/>
                  </a:cubicBezTo>
                  <a:cubicBezTo>
                    <a:pt x="320" y="430"/>
                    <a:pt x="429" y="320"/>
                    <a:pt x="564" y="320"/>
                  </a:cubicBezTo>
                  <a:close/>
                  <a:moveTo>
                    <a:pt x="5663" y="4890"/>
                  </a:moveTo>
                  <a:cubicBezTo>
                    <a:pt x="5663" y="5093"/>
                    <a:pt x="5497" y="5258"/>
                    <a:pt x="5295" y="5258"/>
                  </a:cubicBezTo>
                  <a:lnTo>
                    <a:pt x="463" y="5258"/>
                  </a:lnTo>
                  <a:cubicBezTo>
                    <a:pt x="384" y="5258"/>
                    <a:pt x="319" y="5194"/>
                    <a:pt x="319" y="5114"/>
                  </a:cubicBezTo>
                  <a:lnTo>
                    <a:pt x="319" y="1073"/>
                  </a:lnTo>
                  <a:cubicBezTo>
                    <a:pt x="393" y="1109"/>
                    <a:pt x="476" y="1129"/>
                    <a:pt x="564" y="1129"/>
                  </a:cubicBezTo>
                  <a:lnTo>
                    <a:pt x="5295" y="1129"/>
                  </a:lnTo>
                  <a:cubicBezTo>
                    <a:pt x="5497" y="1129"/>
                    <a:pt x="5663" y="1294"/>
                    <a:pt x="5663" y="1497"/>
                  </a:cubicBezTo>
                  <a:lnTo>
                    <a:pt x="5663" y="2426"/>
                  </a:lnTo>
                  <a:lnTo>
                    <a:pt x="4571" y="2426"/>
                  </a:lnTo>
                  <a:cubicBezTo>
                    <a:pt x="4371" y="2426"/>
                    <a:pt x="4208" y="2589"/>
                    <a:pt x="4208" y="2789"/>
                  </a:cubicBezTo>
                  <a:lnTo>
                    <a:pt x="4208" y="3598"/>
                  </a:lnTo>
                  <a:cubicBezTo>
                    <a:pt x="4208" y="3798"/>
                    <a:pt x="4371" y="3961"/>
                    <a:pt x="4571" y="3961"/>
                  </a:cubicBezTo>
                  <a:lnTo>
                    <a:pt x="5663" y="3961"/>
                  </a:lnTo>
                  <a:lnTo>
                    <a:pt x="5663" y="4890"/>
                  </a:lnTo>
                  <a:close/>
                  <a:moveTo>
                    <a:pt x="6180" y="3598"/>
                  </a:moveTo>
                  <a:cubicBezTo>
                    <a:pt x="6180" y="3622"/>
                    <a:pt x="6161" y="3641"/>
                    <a:pt x="6137" y="3641"/>
                  </a:cubicBezTo>
                  <a:lnTo>
                    <a:pt x="4572" y="3641"/>
                  </a:lnTo>
                  <a:cubicBezTo>
                    <a:pt x="4548" y="3641"/>
                    <a:pt x="4529" y="3622"/>
                    <a:pt x="4529" y="3598"/>
                  </a:cubicBezTo>
                  <a:lnTo>
                    <a:pt x="4529" y="2789"/>
                  </a:lnTo>
                  <a:cubicBezTo>
                    <a:pt x="4529" y="2766"/>
                    <a:pt x="4548" y="2746"/>
                    <a:pt x="4572" y="2746"/>
                  </a:cubicBezTo>
                  <a:lnTo>
                    <a:pt x="6137" y="2746"/>
                  </a:lnTo>
                  <a:cubicBezTo>
                    <a:pt x="6160" y="2746"/>
                    <a:pt x="6180" y="2765"/>
                    <a:pt x="6180" y="2789"/>
                  </a:cubicBezTo>
                  <a:lnTo>
                    <a:pt x="6180" y="3598"/>
                  </a:lnTo>
                  <a:lnTo>
                    <a:pt x="6180" y="35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3" name="椭圆 92">
              <a:extLst>
                <a:ext uri="{FF2B5EF4-FFF2-40B4-BE49-F238E27FC236}">
                  <a16:creationId xmlns:a16="http://schemas.microsoft.com/office/drawing/2014/main" id="{A9BD0AB5-5E42-79DE-CCD9-E38291A9C1A8}"/>
                </a:ext>
              </a:extLst>
            </p:cNvPr>
            <p:cNvSpPr/>
            <p:nvPr/>
          </p:nvSpPr>
          <p:spPr>
            <a:xfrm>
              <a:off x="3229599" y="3775473"/>
              <a:ext cx="673084" cy="673084"/>
            </a:xfrm>
            <a:prstGeom prst="ellipse">
              <a:avLst/>
            </a:pr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文本框 25">
              <a:extLst>
                <a:ext uri="{FF2B5EF4-FFF2-40B4-BE49-F238E27FC236}">
                  <a16:creationId xmlns:a16="http://schemas.microsoft.com/office/drawing/2014/main" id="{009FF6C1-DE8A-9E5B-303F-729519604041}"/>
                </a:ext>
              </a:extLst>
            </p:cNvPr>
            <p:cNvSpPr txBox="1"/>
            <p:nvPr/>
          </p:nvSpPr>
          <p:spPr>
            <a:xfrm>
              <a:off x="2495243" y="4506125"/>
              <a:ext cx="2177140" cy="943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FFA600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数据平滑迁移</a:t>
              </a:r>
              <a:endParaRPr lang="en-US" altLang="zh-CN" sz="1600" b="1" dirty="0">
                <a:solidFill>
                  <a:srgbClr val="FFA6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兼容微软</a:t>
              </a:r>
              <a:r>
                <a:rPr lang="en-US" altLang="zh-CN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Project</a:t>
              </a:r>
              <a:r>
                <a:rPr lang="zh-CN" altLang="en-US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文件</a:t>
              </a:r>
              <a:endParaRPr lang="en-US" altLang="zh-CN" sz="11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无缝衔接企业数据</a:t>
              </a:r>
              <a:endParaRPr lang="zh-CN" altLang="en-US" sz="1100" dirty="0"/>
            </a:p>
          </p:txBody>
        </p:sp>
        <p:sp>
          <p:nvSpPr>
            <p:cNvPr id="95" name="iconfont-10499-5121486">
              <a:extLst>
                <a:ext uri="{FF2B5EF4-FFF2-40B4-BE49-F238E27FC236}">
                  <a16:creationId xmlns:a16="http://schemas.microsoft.com/office/drawing/2014/main" id="{5621BCC4-8852-7153-E455-247965146CBB}"/>
                </a:ext>
              </a:extLst>
            </p:cNvPr>
            <p:cNvSpPr/>
            <p:nvPr/>
          </p:nvSpPr>
          <p:spPr>
            <a:xfrm>
              <a:off x="3366109" y="3935337"/>
              <a:ext cx="377350" cy="375772"/>
            </a:xfrm>
            <a:custGeom>
              <a:avLst/>
              <a:gdLst>
                <a:gd name="T0" fmla="*/ 5432 w 6548"/>
                <a:gd name="T1" fmla="*/ 2544 h 6530"/>
                <a:gd name="T2" fmla="*/ 4460 w 6548"/>
                <a:gd name="T3" fmla="*/ 3101 h 6530"/>
                <a:gd name="T4" fmla="*/ 4296 w 6548"/>
                <a:gd name="T5" fmla="*/ 2085 h 6530"/>
                <a:gd name="T6" fmla="*/ 3444 w 6548"/>
                <a:gd name="T7" fmla="*/ 557 h 6530"/>
                <a:gd name="T8" fmla="*/ 4117 w 6548"/>
                <a:gd name="T9" fmla="*/ 1162 h 6530"/>
                <a:gd name="T10" fmla="*/ 4233 w 6548"/>
                <a:gd name="T11" fmla="*/ 884 h 6530"/>
                <a:gd name="T12" fmla="*/ 3281 w 6548"/>
                <a:gd name="T13" fmla="*/ 0 h 6530"/>
                <a:gd name="T14" fmla="*/ 2329 w 6548"/>
                <a:gd name="T15" fmla="*/ 884 h 6530"/>
                <a:gd name="T16" fmla="*/ 2560 w 6548"/>
                <a:gd name="T17" fmla="*/ 1114 h 6530"/>
                <a:gd name="T18" fmla="*/ 3117 w 6548"/>
                <a:gd name="T19" fmla="*/ 2086 h 6530"/>
                <a:gd name="T20" fmla="*/ 2101 w 6548"/>
                <a:gd name="T21" fmla="*/ 2250 h 6530"/>
                <a:gd name="T22" fmla="*/ 573 w 6548"/>
                <a:gd name="T23" fmla="*/ 3102 h 6530"/>
                <a:gd name="T24" fmla="*/ 1131 w 6548"/>
                <a:gd name="T25" fmla="*/ 2314 h 6530"/>
                <a:gd name="T26" fmla="*/ 64 w 6548"/>
                <a:gd name="T27" fmla="*/ 3150 h 6530"/>
                <a:gd name="T28" fmla="*/ 900 w 6548"/>
                <a:gd name="T29" fmla="*/ 4217 h 6530"/>
                <a:gd name="T30" fmla="*/ 1132 w 6548"/>
                <a:gd name="T31" fmla="*/ 4217 h 6530"/>
                <a:gd name="T32" fmla="*/ 575 w 6548"/>
                <a:gd name="T33" fmla="*/ 3429 h 6530"/>
                <a:gd name="T34" fmla="*/ 2104 w 6548"/>
                <a:gd name="T35" fmla="*/ 4281 h 6530"/>
                <a:gd name="T36" fmla="*/ 3120 w 6548"/>
                <a:gd name="T37" fmla="*/ 4445 h 6530"/>
                <a:gd name="T38" fmla="*/ 2561 w 6548"/>
                <a:gd name="T39" fmla="*/ 5416 h 6530"/>
                <a:gd name="T40" fmla="*/ 2331 w 6548"/>
                <a:gd name="T41" fmla="*/ 5646 h 6530"/>
                <a:gd name="T42" fmla="*/ 3283 w 6548"/>
                <a:gd name="T43" fmla="*/ 6530 h 6530"/>
                <a:gd name="T44" fmla="*/ 4235 w 6548"/>
                <a:gd name="T45" fmla="*/ 5646 h 6530"/>
                <a:gd name="T46" fmla="*/ 4004 w 6548"/>
                <a:gd name="T47" fmla="*/ 5416 h 6530"/>
                <a:gd name="T48" fmla="*/ 3447 w 6548"/>
                <a:gd name="T49" fmla="*/ 4444 h 6530"/>
                <a:gd name="T50" fmla="*/ 4463 w 6548"/>
                <a:gd name="T51" fmla="*/ 4280 h 6530"/>
                <a:gd name="T52" fmla="*/ 5992 w 6548"/>
                <a:gd name="T53" fmla="*/ 3428 h 6530"/>
                <a:gd name="T54" fmla="*/ 5432 w 6548"/>
                <a:gd name="T55" fmla="*/ 4216 h 6530"/>
                <a:gd name="T56" fmla="*/ 5664 w 6548"/>
                <a:gd name="T57" fmla="*/ 4216 h 6530"/>
                <a:gd name="T58" fmla="*/ 6548 w 6548"/>
                <a:gd name="T59" fmla="*/ 3264 h 6530"/>
                <a:gd name="T60" fmla="*/ 5664 w 6548"/>
                <a:gd name="T61" fmla="*/ 2312 h 6530"/>
                <a:gd name="T62" fmla="*/ 4133 w 6548"/>
                <a:gd name="T63" fmla="*/ 4117 h 6530"/>
                <a:gd name="T64" fmla="*/ 2429 w 6548"/>
                <a:gd name="T65" fmla="*/ 2413 h 6530"/>
                <a:gd name="T66" fmla="*/ 4133 w 6548"/>
                <a:gd name="T67" fmla="*/ 4117 h 6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548" h="6530">
                  <a:moveTo>
                    <a:pt x="5432" y="2313"/>
                  </a:moveTo>
                  <a:cubicBezTo>
                    <a:pt x="5368" y="2377"/>
                    <a:pt x="5368" y="2480"/>
                    <a:pt x="5432" y="2544"/>
                  </a:cubicBezTo>
                  <a:lnTo>
                    <a:pt x="5989" y="3101"/>
                  </a:lnTo>
                  <a:lnTo>
                    <a:pt x="4460" y="3101"/>
                  </a:lnTo>
                  <a:lnTo>
                    <a:pt x="4460" y="2249"/>
                  </a:lnTo>
                  <a:cubicBezTo>
                    <a:pt x="4460" y="2158"/>
                    <a:pt x="4387" y="2085"/>
                    <a:pt x="4296" y="2085"/>
                  </a:cubicBezTo>
                  <a:lnTo>
                    <a:pt x="3444" y="2085"/>
                  </a:lnTo>
                  <a:lnTo>
                    <a:pt x="3444" y="557"/>
                  </a:lnTo>
                  <a:lnTo>
                    <a:pt x="4001" y="1114"/>
                  </a:lnTo>
                  <a:cubicBezTo>
                    <a:pt x="4033" y="1146"/>
                    <a:pt x="4075" y="1162"/>
                    <a:pt x="4117" y="1162"/>
                  </a:cubicBezTo>
                  <a:cubicBezTo>
                    <a:pt x="4160" y="1162"/>
                    <a:pt x="4201" y="1146"/>
                    <a:pt x="4233" y="1114"/>
                  </a:cubicBezTo>
                  <a:cubicBezTo>
                    <a:pt x="4297" y="1050"/>
                    <a:pt x="4297" y="948"/>
                    <a:pt x="4233" y="884"/>
                  </a:cubicBezTo>
                  <a:lnTo>
                    <a:pt x="3397" y="48"/>
                  </a:lnTo>
                  <a:cubicBezTo>
                    <a:pt x="3367" y="17"/>
                    <a:pt x="3325" y="0"/>
                    <a:pt x="3281" y="0"/>
                  </a:cubicBezTo>
                  <a:cubicBezTo>
                    <a:pt x="3237" y="0"/>
                    <a:pt x="3196" y="17"/>
                    <a:pt x="3165" y="48"/>
                  </a:cubicBezTo>
                  <a:lnTo>
                    <a:pt x="2329" y="884"/>
                  </a:lnTo>
                  <a:cubicBezTo>
                    <a:pt x="2265" y="948"/>
                    <a:pt x="2265" y="1050"/>
                    <a:pt x="2329" y="1114"/>
                  </a:cubicBezTo>
                  <a:cubicBezTo>
                    <a:pt x="2393" y="1178"/>
                    <a:pt x="2496" y="1178"/>
                    <a:pt x="2560" y="1114"/>
                  </a:cubicBezTo>
                  <a:lnTo>
                    <a:pt x="3117" y="557"/>
                  </a:lnTo>
                  <a:lnTo>
                    <a:pt x="3117" y="2086"/>
                  </a:lnTo>
                  <a:lnTo>
                    <a:pt x="2265" y="2086"/>
                  </a:lnTo>
                  <a:cubicBezTo>
                    <a:pt x="2175" y="2086"/>
                    <a:pt x="2101" y="2160"/>
                    <a:pt x="2101" y="2250"/>
                  </a:cubicBezTo>
                  <a:lnTo>
                    <a:pt x="2101" y="3102"/>
                  </a:lnTo>
                  <a:lnTo>
                    <a:pt x="573" y="3102"/>
                  </a:lnTo>
                  <a:lnTo>
                    <a:pt x="1131" y="2545"/>
                  </a:lnTo>
                  <a:cubicBezTo>
                    <a:pt x="1195" y="2481"/>
                    <a:pt x="1195" y="2378"/>
                    <a:pt x="1131" y="2314"/>
                  </a:cubicBezTo>
                  <a:cubicBezTo>
                    <a:pt x="1067" y="2250"/>
                    <a:pt x="964" y="2250"/>
                    <a:pt x="900" y="2314"/>
                  </a:cubicBezTo>
                  <a:lnTo>
                    <a:pt x="64" y="3150"/>
                  </a:lnTo>
                  <a:cubicBezTo>
                    <a:pt x="0" y="3214"/>
                    <a:pt x="0" y="3317"/>
                    <a:pt x="64" y="3381"/>
                  </a:cubicBezTo>
                  <a:lnTo>
                    <a:pt x="900" y="4217"/>
                  </a:lnTo>
                  <a:cubicBezTo>
                    <a:pt x="932" y="4249"/>
                    <a:pt x="973" y="4265"/>
                    <a:pt x="1016" y="4265"/>
                  </a:cubicBezTo>
                  <a:cubicBezTo>
                    <a:pt x="1059" y="4265"/>
                    <a:pt x="1100" y="4249"/>
                    <a:pt x="1132" y="4217"/>
                  </a:cubicBezTo>
                  <a:cubicBezTo>
                    <a:pt x="1196" y="4153"/>
                    <a:pt x="1196" y="4050"/>
                    <a:pt x="1132" y="3986"/>
                  </a:cubicBezTo>
                  <a:lnTo>
                    <a:pt x="575" y="3429"/>
                  </a:lnTo>
                  <a:lnTo>
                    <a:pt x="2104" y="3429"/>
                  </a:lnTo>
                  <a:lnTo>
                    <a:pt x="2104" y="4281"/>
                  </a:lnTo>
                  <a:cubicBezTo>
                    <a:pt x="2104" y="4372"/>
                    <a:pt x="2177" y="4445"/>
                    <a:pt x="2268" y="4445"/>
                  </a:cubicBezTo>
                  <a:lnTo>
                    <a:pt x="3120" y="4445"/>
                  </a:lnTo>
                  <a:lnTo>
                    <a:pt x="3120" y="5974"/>
                  </a:lnTo>
                  <a:lnTo>
                    <a:pt x="2561" y="5416"/>
                  </a:lnTo>
                  <a:cubicBezTo>
                    <a:pt x="2497" y="5352"/>
                    <a:pt x="2395" y="5352"/>
                    <a:pt x="2331" y="5416"/>
                  </a:cubicBezTo>
                  <a:cubicBezTo>
                    <a:pt x="2267" y="5480"/>
                    <a:pt x="2267" y="5582"/>
                    <a:pt x="2331" y="5646"/>
                  </a:cubicBezTo>
                  <a:lnTo>
                    <a:pt x="3167" y="6482"/>
                  </a:lnTo>
                  <a:cubicBezTo>
                    <a:pt x="3197" y="6513"/>
                    <a:pt x="3239" y="6530"/>
                    <a:pt x="3283" y="6530"/>
                  </a:cubicBezTo>
                  <a:cubicBezTo>
                    <a:pt x="3327" y="6530"/>
                    <a:pt x="3368" y="6513"/>
                    <a:pt x="3399" y="6482"/>
                  </a:cubicBezTo>
                  <a:lnTo>
                    <a:pt x="4235" y="5646"/>
                  </a:lnTo>
                  <a:cubicBezTo>
                    <a:pt x="4299" y="5582"/>
                    <a:pt x="4299" y="5480"/>
                    <a:pt x="4235" y="5416"/>
                  </a:cubicBezTo>
                  <a:cubicBezTo>
                    <a:pt x="4171" y="5352"/>
                    <a:pt x="4068" y="5352"/>
                    <a:pt x="4004" y="5416"/>
                  </a:cubicBezTo>
                  <a:lnTo>
                    <a:pt x="3447" y="5973"/>
                  </a:lnTo>
                  <a:lnTo>
                    <a:pt x="3447" y="4444"/>
                  </a:lnTo>
                  <a:lnTo>
                    <a:pt x="4299" y="4444"/>
                  </a:lnTo>
                  <a:cubicBezTo>
                    <a:pt x="4389" y="4444"/>
                    <a:pt x="4463" y="4370"/>
                    <a:pt x="4463" y="4280"/>
                  </a:cubicBezTo>
                  <a:lnTo>
                    <a:pt x="4463" y="3428"/>
                  </a:lnTo>
                  <a:lnTo>
                    <a:pt x="5992" y="3428"/>
                  </a:lnTo>
                  <a:lnTo>
                    <a:pt x="5432" y="3985"/>
                  </a:lnTo>
                  <a:cubicBezTo>
                    <a:pt x="5368" y="4049"/>
                    <a:pt x="5368" y="4152"/>
                    <a:pt x="5432" y="4216"/>
                  </a:cubicBezTo>
                  <a:cubicBezTo>
                    <a:pt x="5464" y="4248"/>
                    <a:pt x="5505" y="4264"/>
                    <a:pt x="5548" y="4264"/>
                  </a:cubicBezTo>
                  <a:cubicBezTo>
                    <a:pt x="5591" y="4264"/>
                    <a:pt x="5632" y="4248"/>
                    <a:pt x="5664" y="4216"/>
                  </a:cubicBezTo>
                  <a:lnTo>
                    <a:pt x="6500" y="3380"/>
                  </a:lnTo>
                  <a:cubicBezTo>
                    <a:pt x="6531" y="3349"/>
                    <a:pt x="6548" y="3308"/>
                    <a:pt x="6548" y="3264"/>
                  </a:cubicBezTo>
                  <a:cubicBezTo>
                    <a:pt x="6548" y="3220"/>
                    <a:pt x="6531" y="3178"/>
                    <a:pt x="6500" y="3148"/>
                  </a:cubicBezTo>
                  <a:lnTo>
                    <a:pt x="5664" y="2312"/>
                  </a:lnTo>
                  <a:cubicBezTo>
                    <a:pt x="5599" y="2249"/>
                    <a:pt x="5496" y="2249"/>
                    <a:pt x="5432" y="2313"/>
                  </a:cubicBezTo>
                  <a:close/>
                  <a:moveTo>
                    <a:pt x="4133" y="4117"/>
                  </a:moveTo>
                  <a:lnTo>
                    <a:pt x="2429" y="4117"/>
                  </a:lnTo>
                  <a:lnTo>
                    <a:pt x="2429" y="2413"/>
                  </a:lnTo>
                  <a:lnTo>
                    <a:pt x="4133" y="2413"/>
                  </a:lnTo>
                  <a:lnTo>
                    <a:pt x="4133" y="4117"/>
                  </a:lnTo>
                  <a:lnTo>
                    <a:pt x="4133" y="4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83CE9343-A106-CB09-583C-C10E8C853707}"/>
                </a:ext>
              </a:extLst>
            </p:cNvPr>
            <p:cNvSpPr/>
            <p:nvPr/>
          </p:nvSpPr>
          <p:spPr>
            <a:xfrm>
              <a:off x="5324011" y="3762829"/>
              <a:ext cx="673084" cy="673084"/>
            </a:xfrm>
            <a:prstGeom prst="ellipse">
              <a:avLst/>
            </a:pr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文本框 31">
              <a:extLst>
                <a:ext uri="{FF2B5EF4-FFF2-40B4-BE49-F238E27FC236}">
                  <a16:creationId xmlns:a16="http://schemas.microsoft.com/office/drawing/2014/main" id="{763FB503-F5EC-A071-9322-3DBF2CE96428}"/>
                </a:ext>
              </a:extLst>
            </p:cNvPr>
            <p:cNvSpPr txBox="1"/>
            <p:nvPr/>
          </p:nvSpPr>
          <p:spPr>
            <a:xfrm>
              <a:off x="4589655" y="4493481"/>
              <a:ext cx="2177140" cy="943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FFA600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兼容国产信创环境</a:t>
              </a:r>
              <a:endParaRPr lang="en-US" altLang="zh-CN" sz="1600" b="1" dirty="0">
                <a:solidFill>
                  <a:srgbClr val="FFA6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兼容统信、麒麟等国产</a:t>
              </a:r>
              <a:r>
                <a:rPr lang="en-US" altLang="zh-CN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OS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适配</a:t>
              </a:r>
              <a:r>
                <a:rPr lang="en-US" altLang="zh-CN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ARM/X86/</a:t>
              </a:r>
              <a:r>
                <a:rPr lang="en-US" altLang="zh-CN" sz="1100" dirty="0" err="1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loongarch</a:t>
              </a:r>
              <a:r>
                <a:rPr lang="zh-CN" altLang="en-US" sz="1100" dirty="0">
                  <a:latin typeface="HarmonyOS Sans SC" panose="00000500000000000000" pitchFamily="2" charset="-122"/>
                  <a:ea typeface="HarmonyOS Sans SC" panose="00000500000000000000" pitchFamily="2" charset="-122"/>
                  <a:sym typeface="HarmonyOS Sans SC" panose="00000500000000000000" pitchFamily="2" charset="-122"/>
                </a:rPr>
                <a:t>架构</a:t>
              </a:r>
              <a:endParaRPr lang="zh-CN" altLang="en-US" sz="1100" dirty="0"/>
            </a:p>
          </p:txBody>
        </p:sp>
        <p:sp>
          <p:nvSpPr>
            <p:cNvPr id="98" name="iconfont-10499-5121486">
              <a:extLst>
                <a:ext uri="{FF2B5EF4-FFF2-40B4-BE49-F238E27FC236}">
                  <a16:creationId xmlns:a16="http://schemas.microsoft.com/office/drawing/2014/main" id="{5DD06C87-DB59-83F4-08A7-920E56E99465}"/>
                </a:ext>
              </a:extLst>
            </p:cNvPr>
            <p:cNvSpPr/>
            <p:nvPr/>
          </p:nvSpPr>
          <p:spPr>
            <a:xfrm>
              <a:off x="5489550" y="3907673"/>
              <a:ext cx="377350" cy="318729"/>
            </a:xfrm>
            <a:custGeom>
              <a:avLst/>
              <a:gdLst>
                <a:gd name="connsiteX0" fmla="*/ 34990 w 608700"/>
                <a:gd name="connsiteY0" fmla="*/ 453429 h 514140"/>
                <a:gd name="connsiteX1" fmla="*/ 34990 w 608700"/>
                <a:gd name="connsiteY1" fmla="*/ 479204 h 514140"/>
                <a:gd name="connsiteX2" fmla="*/ 573710 w 608700"/>
                <a:gd name="connsiteY2" fmla="*/ 479204 h 514140"/>
                <a:gd name="connsiteX3" fmla="*/ 573710 w 608700"/>
                <a:gd name="connsiteY3" fmla="*/ 453429 h 514140"/>
                <a:gd name="connsiteX4" fmla="*/ 458498 w 608700"/>
                <a:gd name="connsiteY4" fmla="*/ 360660 h 514140"/>
                <a:gd name="connsiteX5" fmla="*/ 470886 w 608700"/>
                <a:gd name="connsiteY5" fmla="*/ 365799 h 514140"/>
                <a:gd name="connsiteX6" fmla="*/ 476035 w 608700"/>
                <a:gd name="connsiteY6" fmla="*/ 378162 h 514140"/>
                <a:gd name="connsiteX7" fmla="*/ 470886 w 608700"/>
                <a:gd name="connsiteY7" fmla="*/ 390451 h 514140"/>
                <a:gd name="connsiteX8" fmla="*/ 458498 w 608700"/>
                <a:gd name="connsiteY8" fmla="*/ 395590 h 514140"/>
                <a:gd name="connsiteX9" fmla="*/ 446110 w 608700"/>
                <a:gd name="connsiteY9" fmla="*/ 390451 h 514140"/>
                <a:gd name="connsiteX10" fmla="*/ 441035 w 608700"/>
                <a:gd name="connsiteY10" fmla="*/ 378162 h 514140"/>
                <a:gd name="connsiteX11" fmla="*/ 446110 w 608700"/>
                <a:gd name="connsiteY11" fmla="*/ 365799 h 514140"/>
                <a:gd name="connsiteX12" fmla="*/ 458498 w 608700"/>
                <a:gd name="connsiteY12" fmla="*/ 360660 h 514140"/>
                <a:gd name="connsiteX13" fmla="*/ 389272 w 608700"/>
                <a:gd name="connsiteY13" fmla="*/ 360660 h 514140"/>
                <a:gd name="connsiteX14" fmla="*/ 401660 w 608700"/>
                <a:gd name="connsiteY14" fmla="*/ 365799 h 514140"/>
                <a:gd name="connsiteX15" fmla="*/ 406810 w 608700"/>
                <a:gd name="connsiteY15" fmla="*/ 378162 h 514140"/>
                <a:gd name="connsiteX16" fmla="*/ 401660 w 608700"/>
                <a:gd name="connsiteY16" fmla="*/ 390451 h 514140"/>
                <a:gd name="connsiteX17" fmla="*/ 389272 w 608700"/>
                <a:gd name="connsiteY17" fmla="*/ 395590 h 514140"/>
                <a:gd name="connsiteX18" fmla="*/ 376884 w 608700"/>
                <a:gd name="connsiteY18" fmla="*/ 390451 h 514140"/>
                <a:gd name="connsiteX19" fmla="*/ 371810 w 608700"/>
                <a:gd name="connsiteY19" fmla="*/ 378162 h 514140"/>
                <a:gd name="connsiteX20" fmla="*/ 376884 w 608700"/>
                <a:gd name="connsiteY20" fmla="*/ 365799 h 514140"/>
                <a:gd name="connsiteX21" fmla="*/ 389272 w 608700"/>
                <a:gd name="connsiteY21" fmla="*/ 360660 h 514140"/>
                <a:gd name="connsiteX22" fmla="*/ 131280 w 608700"/>
                <a:gd name="connsiteY22" fmla="*/ 360660 h 514140"/>
                <a:gd name="connsiteX23" fmla="*/ 318151 w 608700"/>
                <a:gd name="connsiteY23" fmla="*/ 360660 h 514140"/>
                <a:gd name="connsiteX24" fmla="*/ 335682 w 608700"/>
                <a:gd name="connsiteY24" fmla="*/ 378162 h 514140"/>
                <a:gd name="connsiteX25" fmla="*/ 318151 w 608700"/>
                <a:gd name="connsiteY25" fmla="*/ 395590 h 514140"/>
                <a:gd name="connsiteX26" fmla="*/ 131280 w 608700"/>
                <a:gd name="connsiteY26" fmla="*/ 395590 h 514140"/>
                <a:gd name="connsiteX27" fmla="*/ 113824 w 608700"/>
                <a:gd name="connsiteY27" fmla="*/ 378162 h 514140"/>
                <a:gd name="connsiteX28" fmla="*/ 131280 w 608700"/>
                <a:gd name="connsiteY28" fmla="*/ 360660 h 514140"/>
                <a:gd name="connsiteX29" fmla="*/ 91831 w 608700"/>
                <a:gd name="connsiteY29" fmla="*/ 337819 h 514140"/>
                <a:gd name="connsiteX30" fmla="*/ 47149 w 608700"/>
                <a:gd name="connsiteY30" fmla="*/ 418567 h 514140"/>
                <a:gd name="connsiteX31" fmla="*/ 561551 w 608700"/>
                <a:gd name="connsiteY31" fmla="*/ 418567 h 514140"/>
                <a:gd name="connsiteX32" fmla="*/ 516869 w 608700"/>
                <a:gd name="connsiteY32" fmla="*/ 337819 h 514140"/>
                <a:gd name="connsiteX33" fmla="*/ 132620 w 608700"/>
                <a:gd name="connsiteY33" fmla="*/ 55253 h 514140"/>
                <a:gd name="connsiteX34" fmla="*/ 455192 w 608700"/>
                <a:gd name="connsiteY34" fmla="*/ 55253 h 514140"/>
                <a:gd name="connsiteX35" fmla="*/ 472648 w 608700"/>
                <a:gd name="connsiteY35" fmla="*/ 72682 h 514140"/>
                <a:gd name="connsiteX36" fmla="*/ 455192 w 608700"/>
                <a:gd name="connsiteY36" fmla="*/ 90185 h 514140"/>
                <a:gd name="connsiteX37" fmla="*/ 150151 w 608700"/>
                <a:gd name="connsiteY37" fmla="*/ 90185 h 514140"/>
                <a:gd name="connsiteX38" fmla="*/ 150151 w 608700"/>
                <a:gd name="connsiteY38" fmla="*/ 264621 h 514140"/>
                <a:gd name="connsiteX39" fmla="*/ 132620 w 608700"/>
                <a:gd name="connsiteY39" fmla="*/ 282050 h 514140"/>
                <a:gd name="connsiteX40" fmla="*/ 115164 w 608700"/>
                <a:gd name="connsiteY40" fmla="*/ 264621 h 514140"/>
                <a:gd name="connsiteX41" fmla="*/ 115164 w 608700"/>
                <a:gd name="connsiteY41" fmla="*/ 72682 h 514140"/>
                <a:gd name="connsiteX42" fmla="*/ 132620 w 608700"/>
                <a:gd name="connsiteY42" fmla="*/ 55253 h 514140"/>
                <a:gd name="connsiteX43" fmla="*/ 94815 w 608700"/>
                <a:gd name="connsiteY43" fmla="*/ 34936 h 514140"/>
                <a:gd name="connsiteX44" fmla="*/ 94815 w 608700"/>
                <a:gd name="connsiteY44" fmla="*/ 302882 h 514140"/>
                <a:gd name="connsiteX45" fmla="*/ 513885 w 608700"/>
                <a:gd name="connsiteY45" fmla="*/ 302882 h 514140"/>
                <a:gd name="connsiteX46" fmla="*/ 513885 w 608700"/>
                <a:gd name="connsiteY46" fmla="*/ 34936 h 514140"/>
                <a:gd name="connsiteX47" fmla="*/ 77360 w 608700"/>
                <a:gd name="connsiteY47" fmla="*/ 0 h 514140"/>
                <a:gd name="connsiteX48" fmla="*/ 531340 w 608700"/>
                <a:gd name="connsiteY48" fmla="*/ 0 h 514140"/>
                <a:gd name="connsiteX49" fmla="*/ 548870 w 608700"/>
                <a:gd name="connsiteY49" fmla="*/ 17505 h 514140"/>
                <a:gd name="connsiteX50" fmla="*/ 548870 w 608700"/>
                <a:gd name="connsiteY50" fmla="*/ 320313 h 514140"/>
                <a:gd name="connsiteX51" fmla="*/ 548646 w 608700"/>
                <a:gd name="connsiteY51" fmla="*/ 322920 h 514140"/>
                <a:gd name="connsiteX52" fmla="*/ 606531 w 608700"/>
                <a:gd name="connsiteY52" fmla="*/ 427581 h 514140"/>
                <a:gd name="connsiteX53" fmla="*/ 608695 w 608700"/>
                <a:gd name="connsiteY53" fmla="*/ 436594 h 514140"/>
                <a:gd name="connsiteX54" fmla="*/ 608695 w 608700"/>
                <a:gd name="connsiteY54" fmla="*/ 436818 h 514140"/>
                <a:gd name="connsiteX55" fmla="*/ 608695 w 608700"/>
                <a:gd name="connsiteY55" fmla="*/ 496635 h 514140"/>
                <a:gd name="connsiteX56" fmla="*/ 591240 w 608700"/>
                <a:gd name="connsiteY56" fmla="*/ 514140 h 514140"/>
                <a:gd name="connsiteX57" fmla="*/ 17535 w 608700"/>
                <a:gd name="connsiteY57" fmla="*/ 514140 h 514140"/>
                <a:gd name="connsiteX58" fmla="*/ 5 w 608700"/>
                <a:gd name="connsiteY58" fmla="*/ 496635 h 514140"/>
                <a:gd name="connsiteX59" fmla="*/ 5 w 608700"/>
                <a:gd name="connsiteY59" fmla="*/ 436445 h 514140"/>
                <a:gd name="connsiteX60" fmla="*/ 5 w 608700"/>
                <a:gd name="connsiteY60" fmla="*/ 436371 h 514140"/>
                <a:gd name="connsiteX61" fmla="*/ 2169 w 608700"/>
                <a:gd name="connsiteY61" fmla="*/ 427581 h 514140"/>
                <a:gd name="connsiteX62" fmla="*/ 60054 w 608700"/>
                <a:gd name="connsiteY62" fmla="*/ 322920 h 514140"/>
                <a:gd name="connsiteX63" fmla="*/ 59830 w 608700"/>
                <a:gd name="connsiteY63" fmla="*/ 320313 h 514140"/>
                <a:gd name="connsiteX64" fmla="*/ 59830 w 608700"/>
                <a:gd name="connsiteY64" fmla="*/ 17505 h 514140"/>
                <a:gd name="connsiteX65" fmla="*/ 77360 w 608700"/>
                <a:gd name="connsiteY65" fmla="*/ 0 h 514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608700" h="514140">
                  <a:moveTo>
                    <a:pt x="34990" y="453429"/>
                  </a:moveTo>
                  <a:lnTo>
                    <a:pt x="34990" y="479204"/>
                  </a:lnTo>
                  <a:lnTo>
                    <a:pt x="573710" y="479204"/>
                  </a:lnTo>
                  <a:lnTo>
                    <a:pt x="573710" y="453429"/>
                  </a:lnTo>
                  <a:close/>
                  <a:moveTo>
                    <a:pt x="458498" y="360660"/>
                  </a:moveTo>
                  <a:cubicBezTo>
                    <a:pt x="463125" y="360660"/>
                    <a:pt x="467602" y="362522"/>
                    <a:pt x="470886" y="365799"/>
                  </a:cubicBezTo>
                  <a:cubicBezTo>
                    <a:pt x="474170" y="369002"/>
                    <a:pt x="476035" y="373545"/>
                    <a:pt x="476035" y="378162"/>
                  </a:cubicBezTo>
                  <a:cubicBezTo>
                    <a:pt x="476035" y="382705"/>
                    <a:pt x="474170" y="387249"/>
                    <a:pt x="470886" y="390451"/>
                  </a:cubicBezTo>
                  <a:cubicBezTo>
                    <a:pt x="467602" y="393728"/>
                    <a:pt x="463125" y="395590"/>
                    <a:pt x="458498" y="395590"/>
                  </a:cubicBezTo>
                  <a:cubicBezTo>
                    <a:pt x="453946" y="395590"/>
                    <a:pt x="449393" y="393728"/>
                    <a:pt x="446110" y="390451"/>
                  </a:cubicBezTo>
                  <a:cubicBezTo>
                    <a:pt x="442901" y="387249"/>
                    <a:pt x="441035" y="382705"/>
                    <a:pt x="441035" y="378162"/>
                  </a:cubicBezTo>
                  <a:cubicBezTo>
                    <a:pt x="441035" y="373545"/>
                    <a:pt x="442901" y="369002"/>
                    <a:pt x="446110" y="365799"/>
                  </a:cubicBezTo>
                  <a:cubicBezTo>
                    <a:pt x="449393" y="362522"/>
                    <a:pt x="453946" y="360660"/>
                    <a:pt x="458498" y="360660"/>
                  </a:cubicBezTo>
                  <a:close/>
                  <a:moveTo>
                    <a:pt x="389272" y="360660"/>
                  </a:moveTo>
                  <a:cubicBezTo>
                    <a:pt x="393899" y="360660"/>
                    <a:pt x="398377" y="362522"/>
                    <a:pt x="401660" y="365799"/>
                  </a:cubicBezTo>
                  <a:cubicBezTo>
                    <a:pt x="404944" y="369002"/>
                    <a:pt x="406810" y="373545"/>
                    <a:pt x="406810" y="378162"/>
                  </a:cubicBezTo>
                  <a:cubicBezTo>
                    <a:pt x="406810" y="382705"/>
                    <a:pt x="404944" y="387249"/>
                    <a:pt x="401660" y="390451"/>
                  </a:cubicBezTo>
                  <a:cubicBezTo>
                    <a:pt x="398377" y="393728"/>
                    <a:pt x="393899" y="395590"/>
                    <a:pt x="389272" y="395590"/>
                  </a:cubicBezTo>
                  <a:cubicBezTo>
                    <a:pt x="384720" y="395590"/>
                    <a:pt x="380168" y="393728"/>
                    <a:pt x="376884" y="390451"/>
                  </a:cubicBezTo>
                  <a:cubicBezTo>
                    <a:pt x="373675" y="387249"/>
                    <a:pt x="371810" y="382705"/>
                    <a:pt x="371810" y="378162"/>
                  </a:cubicBezTo>
                  <a:cubicBezTo>
                    <a:pt x="371810" y="373545"/>
                    <a:pt x="373675" y="369002"/>
                    <a:pt x="376884" y="365799"/>
                  </a:cubicBezTo>
                  <a:cubicBezTo>
                    <a:pt x="380168" y="362522"/>
                    <a:pt x="384720" y="360660"/>
                    <a:pt x="389272" y="360660"/>
                  </a:cubicBezTo>
                  <a:close/>
                  <a:moveTo>
                    <a:pt x="131280" y="360660"/>
                  </a:moveTo>
                  <a:lnTo>
                    <a:pt x="318151" y="360660"/>
                  </a:lnTo>
                  <a:cubicBezTo>
                    <a:pt x="327849" y="360660"/>
                    <a:pt x="335682" y="368480"/>
                    <a:pt x="335682" y="378162"/>
                  </a:cubicBezTo>
                  <a:cubicBezTo>
                    <a:pt x="335682" y="387770"/>
                    <a:pt x="327849" y="395590"/>
                    <a:pt x="318151" y="395590"/>
                  </a:cubicBezTo>
                  <a:lnTo>
                    <a:pt x="131280" y="395590"/>
                  </a:lnTo>
                  <a:cubicBezTo>
                    <a:pt x="121657" y="395590"/>
                    <a:pt x="113824" y="387770"/>
                    <a:pt x="113824" y="378162"/>
                  </a:cubicBezTo>
                  <a:cubicBezTo>
                    <a:pt x="113824" y="368480"/>
                    <a:pt x="121657" y="360660"/>
                    <a:pt x="131280" y="360660"/>
                  </a:cubicBezTo>
                  <a:close/>
                  <a:moveTo>
                    <a:pt x="91831" y="337819"/>
                  </a:moveTo>
                  <a:lnTo>
                    <a:pt x="47149" y="418567"/>
                  </a:lnTo>
                  <a:lnTo>
                    <a:pt x="561551" y="418567"/>
                  </a:lnTo>
                  <a:lnTo>
                    <a:pt x="516869" y="337819"/>
                  </a:lnTo>
                  <a:close/>
                  <a:moveTo>
                    <a:pt x="132620" y="55253"/>
                  </a:moveTo>
                  <a:lnTo>
                    <a:pt x="455192" y="55253"/>
                  </a:lnTo>
                  <a:cubicBezTo>
                    <a:pt x="464815" y="55253"/>
                    <a:pt x="472648" y="63074"/>
                    <a:pt x="472648" y="72682"/>
                  </a:cubicBezTo>
                  <a:cubicBezTo>
                    <a:pt x="472648" y="82364"/>
                    <a:pt x="464815" y="90185"/>
                    <a:pt x="455192" y="90185"/>
                  </a:cubicBezTo>
                  <a:lnTo>
                    <a:pt x="150151" y="90185"/>
                  </a:lnTo>
                  <a:lnTo>
                    <a:pt x="150151" y="264621"/>
                  </a:lnTo>
                  <a:cubicBezTo>
                    <a:pt x="150151" y="274229"/>
                    <a:pt x="142318" y="282050"/>
                    <a:pt x="132620" y="282050"/>
                  </a:cubicBezTo>
                  <a:cubicBezTo>
                    <a:pt x="122997" y="282050"/>
                    <a:pt x="115164" y="274229"/>
                    <a:pt x="115164" y="264621"/>
                  </a:cubicBezTo>
                  <a:lnTo>
                    <a:pt x="115164" y="72682"/>
                  </a:lnTo>
                  <a:cubicBezTo>
                    <a:pt x="115164" y="63074"/>
                    <a:pt x="122997" y="55253"/>
                    <a:pt x="132620" y="55253"/>
                  </a:cubicBezTo>
                  <a:close/>
                  <a:moveTo>
                    <a:pt x="94815" y="34936"/>
                  </a:moveTo>
                  <a:lnTo>
                    <a:pt x="94815" y="302882"/>
                  </a:lnTo>
                  <a:lnTo>
                    <a:pt x="513885" y="302882"/>
                  </a:lnTo>
                  <a:lnTo>
                    <a:pt x="513885" y="34936"/>
                  </a:lnTo>
                  <a:close/>
                  <a:moveTo>
                    <a:pt x="77360" y="0"/>
                  </a:moveTo>
                  <a:lnTo>
                    <a:pt x="531340" y="0"/>
                  </a:lnTo>
                  <a:cubicBezTo>
                    <a:pt x="541038" y="0"/>
                    <a:pt x="548870" y="7822"/>
                    <a:pt x="548870" y="17505"/>
                  </a:cubicBezTo>
                  <a:lnTo>
                    <a:pt x="548870" y="320313"/>
                  </a:lnTo>
                  <a:cubicBezTo>
                    <a:pt x="548870" y="321207"/>
                    <a:pt x="548795" y="322101"/>
                    <a:pt x="548646" y="322920"/>
                  </a:cubicBezTo>
                  <a:lnTo>
                    <a:pt x="606531" y="427581"/>
                  </a:lnTo>
                  <a:cubicBezTo>
                    <a:pt x="608098" y="430337"/>
                    <a:pt x="608769" y="433466"/>
                    <a:pt x="608695" y="436594"/>
                  </a:cubicBezTo>
                  <a:cubicBezTo>
                    <a:pt x="608695" y="436669"/>
                    <a:pt x="608695" y="436743"/>
                    <a:pt x="608695" y="436818"/>
                  </a:cubicBezTo>
                  <a:lnTo>
                    <a:pt x="608695" y="496635"/>
                  </a:lnTo>
                  <a:cubicBezTo>
                    <a:pt x="608695" y="506318"/>
                    <a:pt x="600862" y="514140"/>
                    <a:pt x="591240" y="514140"/>
                  </a:cubicBezTo>
                  <a:lnTo>
                    <a:pt x="17535" y="514140"/>
                  </a:lnTo>
                  <a:cubicBezTo>
                    <a:pt x="7838" y="514140"/>
                    <a:pt x="5" y="506318"/>
                    <a:pt x="5" y="496635"/>
                  </a:cubicBezTo>
                  <a:lnTo>
                    <a:pt x="5" y="436445"/>
                  </a:lnTo>
                  <a:cubicBezTo>
                    <a:pt x="5" y="436445"/>
                    <a:pt x="5" y="436371"/>
                    <a:pt x="5" y="436371"/>
                  </a:cubicBezTo>
                  <a:cubicBezTo>
                    <a:pt x="-69" y="433317"/>
                    <a:pt x="677" y="430263"/>
                    <a:pt x="2169" y="427581"/>
                  </a:cubicBezTo>
                  <a:lnTo>
                    <a:pt x="60054" y="322920"/>
                  </a:lnTo>
                  <a:cubicBezTo>
                    <a:pt x="59905" y="322101"/>
                    <a:pt x="59830" y="321207"/>
                    <a:pt x="59830" y="320313"/>
                  </a:cubicBezTo>
                  <a:lnTo>
                    <a:pt x="59830" y="17505"/>
                  </a:lnTo>
                  <a:cubicBezTo>
                    <a:pt x="59830" y="7822"/>
                    <a:pt x="67662" y="0"/>
                    <a:pt x="773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DBB0331C-8092-3CD5-BE92-95F81CC1B7C9}"/>
              </a:ext>
            </a:extLst>
          </p:cNvPr>
          <p:cNvSpPr txBox="1"/>
          <p:nvPr/>
        </p:nvSpPr>
        <p:spPr>
          <a:xfrm>
            <a:off x="800841" y="1486937"/>
            <a:ext cx="4469328" cy="9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兼容微软</a:t>
            </a:r>
            <a:r>
              <a:rPr lang="en-US" altLang="zh-CN" sz="4400" b="1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Project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5831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432A388-FE76-773A-CD7A-7C52F4428C66}"/>
              </a:ext>
            </a:extLst>
          </p:cNvPr>
          <p:cNvSpPr txBox="1"/>
          <p:nvPr/>
        </p:nvSpPr>
        <p:spPr>
          <a:xfrm>
            <a:off x="725382" y="170270"/>
            <a:ext cx="6880103" cy="15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轻松把控项目规划和进度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科学规划项目，一键设置依赖关系，随时掌握项目进度</a:t>
            </a:r>
            <a:endParaRPr lang="en-US" altLang="zh-CN" sz="2000" b="0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pic>
        <p:nvPicPr>
          <p:cNvPr id="6" name="图片 5" descr="图形用户界面, 应用程序, 表格&#10;&#10;描述已自动生成">
            <a:extLst>
              <a:ext uri="{FF2B5EF4-FFF2-40B4-BE49-F238E27FC236}">
                <a16:creationId xmlns:a16="http://schemas.microsoft.com/office/drawing/2014/main" id="{A0D99CFD-5AB0-53B6-D432-44F9EEEF2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82" y="2463958"/>
            <a:ext cx="5370618" cy="3314300"/>
          </a:xfrm>
          <a:prstGeom prst="rect">
            <a:avLst/>
          </a:prstGeom>
          <a:effectLst>
            <a:outerShdw blurRad="7620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 descr="徽标&#10;&#10;描述已自动生成">
            <a:extLst>
              <a:ext uri="{FF2B5EF4-FFF2-40B4-BE49-F238E27FC236}">
                <a16:creationId xmlns:a16="http://schemas.microsoft.com/office/drawing/2014/main" id="{EB0B171A-75DF-F3C6-CC97-AD9D9C4F3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755" y="5375674"/>
            <a:ext cx="648242" cy="648242"/>
          </a:xfrm>
          <a:prstGeom prst="rect">
            <a:avLst/>
          </a:prstGeom>
        </p:spPr>
      </p:pic>
      <p:pic>
        <p:nvPicPr>
          <p:cNvPr id="10" name="图片 9" descr="图标&#10;&#10;描述已自动生成">
            <a:extLst>
              <a:ext uri="{FF2B5EF4-FFF2-40B4-BE49-F238E27FC236}">
                <a16:creationId xmlns:a16="http://schemas.microsoft.com/office/drawing/2014/main" id="{97C20D94-2126-0F8E-8322-61140E30B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941" y="1795726"/>
            <a:ext cx="648242" cy="648242"/>
          </a:xfrm>
          <a:prstGeom prst="rect">
            <a:avLst/>
          </a:prstGeom>
        </p:spPr>
      </p:pic>
      <p:pic>
        <p:nvPicPr>
          <p:cNvPr id="12" name="图片 11" descr="图标&#10;&#10;描述已自动生成">
            <a:extLst>
              <a:ext uri="{FF2B5EF4-FFF2-40B4-BE49-F238E27FC236}">
                <a16:creationId xmlns:a16="http://schemas.microsoft.com/office/drawing/2014/main" id="{0615CE68-AAF8-9197-EB35-48A27474A3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941" y="4189820"/>
            <a:ext cx="648242" cy="648242"/>
          </a:xfrm>
          <a:prstGeom prst="rect">
            <a:avLst/>
          </a:prstGeom>
        </p:spPr>
      </p:pic>
      <p:pic>
        <p:nvPicPr>
          <p:cNvPr id="14" name="图片 13" descr="图片包含 图标&#10;&#10;描述已自动生成">
            <a:extLst>
              <a:ext uri="{FF2B5EF4-FFF2-40B4-BE49-F238E27FC236}">
                <a16:creationId xmlns:a16="http://schemas.microsoft.com/office/drawing/2014/main" id="{28A36A85-21EC-F82A-D284-508F8EA169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455" y="1806678"/>
            <a:ext cx="648242" cy="648242"/>
          </a:xfrm>
          <a:prstGeom prst="rect">
            <a:avLst/>
          </a:prstGeom>
        </p:spPr>
      </p:pic>
      <p:pic>
        <p:nvPicPr>
          <p:cNvPr id="16" name="图片 15" descr="图标&#10;&#10;描述已自动生成">
            <a:extLst>
              <a:ext uri="{FF2B5EF4-FFF2-40B4-BE49-F238E27FC236}">
                <a16:creationId xmlns:a16="http://schemas.microsoft.com/office/drawing/2014/main" id="{48033487-D1AD-1DC2-7830-0E56761DC1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755" y="4236130"/>
            <a:ext cx="648242" cy="648242"/>
          </a:xfrm>
          <a:prstGeom prst="rect">
            <a:avLst/>
          </a:prstGeom>
        </p:spPr>
      </p:pic>
      <p:pic>
        <p:nvPicPr>
          <p:cNvPr id="18" name="图片 17" descr="图标&#10;&#10;描述已自动生成">
            <a:extLst>
              <a:ext uri="{FF2B5EF4-FFF2-40B4-BE49-F238E27FC236}">
                <a16:creationId xmlns:a16="http://schemas.microsoft.com/office/drawing/2014/main" id="{39A9B319-F436-A62D-D077-1E2EAAE60F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941" y="5358505"/>
            <a:ext cx="648242" cy="648242"/>
          </a:xfrm>
          <a:prstGeom prst="rect">
            <a:avLst/>
          </a:prstGeom>
        </p:spPr>
      </p:pic>
      <p:pic>
        <p:nvPicPr>
          <p:cNvPr id="20" name="图片 19" descr="图片包含 图标&#10;&#10;描述已自动生成">
            <a:extLst>
              <a:ext uri="{FF2B5EF4-FFF2-40B4-BE49-F238E27FC236}">
                <a16:creationId xmlns:a16="http://schemas.microsoft.com/office/drawing/2014/main" id="{73DB8810-9D41-E24C-9103-571F1193EA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941" y="2919536"/>
            <a:ext cx="648242" cy="648242"/>
          </a:xfrm>
          <a:prstGeom prst="rect">
            <a:avLst/>
          </a:prstGeom>
        </p:spPr>
      </p:pic>
      <p:pic>
        <p:nvPicPr>
          <p:cNvPr id="22" name="图片 21" descr="徽标&#10;&#10;低可信度描述已自动生成">
            <a:extLst>
              <a:ext uri="{FF2B5EF4-FFF2-40B4-BE49-F238E27FC236}">
                <a16:creationId xmlns:a16="http://schemas.microsoft.com/office/drawing/2014/main" id="{656B2301-F5A6-FC33-5256-9C00837F5C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455" y="2994986"/>
            <a:ext cx="648242" cy="64824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F5EB9002-13DE-0D3A-1E60-50474B7F76DA}"/>
              </a:ext>
            </a:extLst>
          </p:cNvPr>
          <p:cNvSpPr txBox="1"/>
          <p:nvPr/>
        </p:nvSpPr>
        <p:spPr>
          <a:xfrm>
            <a:off x="7176199" y="1704349"/>
            <a:ext cx="1721206" cy="77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b="1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拖放操作</a:t>
            </a:r>
          </a:p>
          <a:p>
            <a:pPr algn="l">
              <a:lnSpc>
                <a:spcPct val="120000"/>
              </a:lnSpc>
            </a:pP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轻松拖放进度条，便捷添加、移除或升级任务。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B7DBB33-39B9-732D-4001-614CEB83D874}"/>
              </a:ext>
            </a:extLst>
          </p:cNvPr>
          <p:cNvSpPr txBox="1"/>
          <p:nvPr/>
        </p:nvSpPr>
        <p:spPr>
          <a:xfrm>
            <a:off x="7176199" y="4144702"/>
            <a:ext cx="1721206" cy="77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b="1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创建里程碑</a:t>
            </a:r>
          </a:p>
          <a:p>
            <a:pPr algn="l">
              <a:lnSpc>
                <a:spcPct val="120000"/>
              </a:lnSpc>
            </a:pP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重要的计划或事件，可清晰展现里程碑。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0CA233B-5F9F-EF72-C9E5-82D7FCF24E80}"/>
              </a:ext>
            </a:extLst>
          </p:cNvPr>
          <p:cNvSpPr txBox="1"/>
          <p:nvPr/>
        </p:nvSpPr>
        <p:spPr>
          <a:xfrm>
            <a:off x="7176199" y="2933024"/>
            <a:ext cx="1721206" cy="77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b="1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项目报告</a:t>
            </a:r>
          </a:p>
          <a:p>
            <a:pPr algn="l">
              <a:lnSpc>
                <a:spcPct val="120000"/>
              </a:lnSpc>
            </a:pP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一键生成项目报告，方便与他人共享项目情况。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91C65C0-4C4C-781E-DEEF-8C1609D158CD}"/>
              </a:ext>
            </a:extLst>
          </p:cNvPr>
          <p:cNvSpPr txBox="1"/>
          <p:nvPr/>
        </p:nvSpPr>
        <p:spPr>
          <a:xfrm>
            <a:off x="7176199" y="5356379"/>
            <a:ext cx="1721206" cy="77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b="1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资源管理</a:t>
            </a:r>
          </a:p>
          <a:p>
            <a:pPr algn="l">
              <a:lnSpc>
                <a:spcPct val="120000"/>
              </a:lnSpc>
            </a:pP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支持预设置项目的资源和时间成本。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A8F7E33-6606-20B7-F874-042338937DF9}"/>
              </a:ext>
            </a:extLst>
          </p:cNvPr>
          <p:cNvSpPr txBox="1"/>
          <p:nvPr/>
        </p:nvSpPr>
        <p:spPr>
          <a:xfrm>
            <a:off x="9923997" y="1715301"/>
            <a:ext cx="1721206" cy="77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b="1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计划与跟踪</a:t>
            </a:r>
          </a:p>
          <a:p>
            <a:pPr algn="l">
              <a:lnSpc>
                <a:spcPct val="120000"/>
              </a:lnSpc>
            </a:pP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支持设置每个父任务和子任务的进度百分比。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A13CB54-9438-F171-4D98-D8BAF7FF78FC}"/>
              </a:ext>
            </a:extLst>
          </p:cNvPr>
          <p:cNvSpPr txBox="1"/>
          <p:nvPr/>
        </p:nvSpPr>
        <p:spPr>
          <a:xfrm>
            <a:off x="9923997" y="4155654"/>
            <a:ext cx="1721206" cy="77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b="1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链接任务</a:t>
            </a:r>
          </a:p>
          <a:p>
            <a:pPr algn="l">
              <a:lnSpc>
                <a:spcPct val="120000"/>
              </a:lnSpc>
            </a:pP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前后任务创建连接，关联任务同时更新。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74B95E8-BF6F-B16E-53A5-E339ED116B52}"/>
              </a:ext>
            </a:extLst>
          </p:cNvPr>
          <p:cNvSpPr txBox="1"/>
          <p:nvPr/>
        </p:nvSpPr>
        <p:spPr>
          <a:xfrm>
            <a:off x="9923997" y="2943976"/>
            <a:ext cx="1721206" cy="77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b="1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导出与打印</a:t>
            </a:r>
          </a:p>
          <a:p>
            <a:pPr algn="l">
              <a:lnSpc>
                <a:spcPct val="120000"/>
              </a:lnSpc>
            </a:pP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支持将项目甘特图导出为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Excel </a:t>
            </a: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或 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PDF</a:t>
            </a: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格式。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A28C206-76B5-D6F4-906F-B6F737618EC0}"/>
              </a:ext>
            </a:extLst>
          </p:cNvPr>
          <p:cNvSpPr txBox="1"/>
          <p:nvPr/>
        </p:nvSpPr>
        <p:spPr>
          <a:xfrm>
            <a:off x="9923997" y="5367331"/>
            <a:ext cx="1721206" cy="77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400" b="1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成本跟踪</a:t>
            </a:r>
          </a:p>
          <a:p>
            <a:pPr algn="l">
              <a:lnSpc>
                <a:spcPct val="120000"/>
              </a:lnSpc>
            </a:pPr>
            <a:r>
              <a:rPr lang="zh-CN" altLang="en-US" sz="12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使用标准或加班费率来统计各任务的项目成本。</a:t>
            </a:r>
          </a:p>
        </p:txBody>
      </p:sp>
    </p:spTree>
    <p:extLst>
      <p:ext uri="{BB962C8B-B14F-4D97-AF65-F5344CB8AC3E}">
        <p14:creationId xmlns:p14="http://schemas.microsoft.com/office/powerpoint/2010/main" val="2960201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89182B-7125-D496-D7F6-867E60684451}"/>
              </a:ext>
            </a:extLst>
          </p:cNvPr>
          <p:cNvSpPr txBox="1"/>
          <p:nvPr/>
        </p:nvSpPr>
        <p:spPr>
          <a:xfrm>
            <a:off x="725383" y="170270"/>
            <a:ext cx="5093494" cy="15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高效</a:t>
            </a:r>
            <a:r>
              <a:rPr lang="zh-CN" altLang="en-US" sz="4400" b="1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管理项目资源</a:t>
            </a:r>
            <a:endParaRPr lang="en-US" altLang="zh-CN" sz="4400" b="1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通过甘特图与可视化报表轻松管理项目进程</a:t>
            </a:r>
            <a:endParaRPr lang="en-US" altLang="zh-CN" sz="2000" b="0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pic>
        <p:nvPicPr>
          <p:cNvPr id="8" name="图片 7" descr="图片包含 图标&#10;&#10;描述已自动生成">
            <a:extLst>
              <a:ext uri="{FF2B5EF4-FFF2-40B4-BE49-F238E27FC236}">
                <a16:creationId xmlns:a16="http://schemas.microsoft.com/office/drawing/2014/main" id="{186ABB7F-C53D-E28C-F3B4-DDE783E3D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923" y="2373996"/>
            <a:ext cx="812842" cy="812842"/>
          </a:xfrm>
          <a:prstGeom prst="rect">
            <a:avLst/>
          </a:prstGeom>
        </p:spPr>
      </p:pic>
      <p:pic>
        <p:nvPicPr>
          <p:cNvPr id="10" name="图片 9" descr="徽标&#10;&#10;描述已自动生成">
            <a:extLst>
              <a:ext uri="{FF2B5EF4-FFF2-40B4-BE49-F238E27FC236}">
                <a16:creationId xmlns:a16="http://schemas.microsoft.com/office/drawing/2014/main" id="{31F55694-D82A-51F2-22A1-7A5C0D8C8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256" y="5490783"/>
            <a:ext cx="812842" cy="812842"/>
          </a:xfrm>
          <a:prstGeom prst="rect">
            <a:avLst/>
          </a:prstGeom>
        </p:spPr>
      </p:pic>
      <p:pic>
        <p:nvPicPr>
          <p:cNvPr id="12" name="图片 11" descr="形状&#10;&#10;描述已自动生成">
            <a:extLst>
              <a:ext uri="{FF2B5EF4-FFF2-40B4-BE49-F238E27FC236}">
                <a16:creationId xmlns:a16="http://schemas.microsoft.com/office/drawing/2014/main" id="{91778631-5D55-EF99-41CE-2C4E7B974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923" y="435257"/>
            <a:ext cx="3910130" cy="1813868"/>
          </a:xfrm>
          <a:prstGeom prst="rect">
            <a:avLst/>
          </a:prstGeom>
        </p:spPr>
      </p:pic>
      <p:pic>
        <p:nvPicPr>
          <p:cNvPr id="14" name="图片 13" descr="图形用户界面, 应用程序&#10;&#10;描述已自动生成">
            <a:extLst>
              <a:ext uri="{FF2B5EF4-FFF2-40B4-BE49-F238E27FC236}">
                <a16:creationId xmlns:a16="http://schemas.microsoft.com/office/drawing/2014/main" id="{80AADF03-5D41-4A9E-D9A5-7145A5552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923" y="3585330"/>
            <a:ext cx="3910130" cy="1803005"/>
          </a:xfrm>
          <a:prstGeom prst="rect">
            <a:avLst/>
          </a:prstGeom>
        </p:spPr>
      </p:pic>
      <p:pic>
        <p:nvPicPr>
          <p:cNvPr id="16" name="图片 15" descr="图片包含 图形用户界面&#10;&#10;描述已自动生成">
            <a:extLst>
              <a:ext uri="{FF2B5EF4-FFF2-40B4-BE49-F238E27FC236}">
                <a16:creationId xmlns:a16="http://schemas.microsoft.com/office/drawing/2014/main" id="{49D6136D-FE71-1DA9-BA0A-43997A5862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71" y="2438395"/>
            <a:ext cx="4947075" cy="229489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DB5016C5-5787-5F23-B794-703CC48D3676}"/>
              </a:ext>
            </a:extLst>
          </p:cNvPr>
          <p:cNvSpPr txBox="1"/>
          <p:nvPr/>
        </p:nvSpPr>
        <p:spPr>
          <a:xfrm>
            <a:off x="1563387" y="4985012"/>
            <a:ext cx="4947074" cy="625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rPr>
              <a:t>资源配置更高效</a:t>
            </a:r>
            <a:endParaRPr lang="zh-CN" altLang="en-US" sz="1600" b="1" i="0" dirty="0">
              <a:solidFill>
                <a:srgbClr val="000000"/>
              </a:solid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14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优化人力资源配置，提高生产效率、节省项目时间。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CB9D1E1-2C06-C6A3-5C58-A7FEAB2C93EB}"/>
              </a:ext>
            </a:extLst>
          </p:cNvPr>
          <p:cNvSpPr txBox="1"/>
          <p:nvPr/>
        </p:nvSpPr>
        <p:spPr>
          <a:xfrm>
            <a:off x="7517023" y="2467575"/>
            <a:ext cx="4281277" cy="625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rPr>
              <a:t>资源状态跟踪更有效</a:t>
            </a:r>
            <a:endParaRPr lang="en-US" altLang="zh-CN" sz="1600" b="1" dirty="0">
              <a:solidFill>
                <a:srgbClr val="000000"/>
              </a:solidFill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14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随项目进度的变化，而实时更新资源分配情况。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244AC56-DFF5-EF3E-7B1D-0D916DE7705C}"/>
              </a:ext>
            </a:extLst>
          </p:cNvPr>
          <p:cNvSpPr txBox="1"/>
          <p:nvPr/>
        </p:nvSpPr>
        <p:spPr>
          <a:xfrm>
            <a:off x="7517023" y="5548903"/>
            <a:ext cx="4370177" cy="625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rPr>
              <a:t>成本预测更精准</a:t>
            </a:r>
            <a:endParaRPr lang="en-US" altLang="zh-CN" sz="1600" b="1" dirty="0">
              <a:solidFill>
                <a:srgbClr val="000000"/>
              </a:solidFill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14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帮助您预测项目成本与项目管理的预算。</a:t>
            </a:r>
          </a:p>
        </p:txBody>
      </p:sp>
      <p:pic>
        <p:nvPicPr>
          <p:cNvPr id="6" name="图片 5" descr="图标&#10;&#10;描述已自动生成">
            <a:extLst>
              <a:ext uri="{FF2B5EF4-FFF2-40B4-BE49-F238E27FC236}">
                <a16:creationId xmlns:a16="http://schemas.microsoft.com/office/drawing/2014/main" id="{9C326973-51A1-7F90-E760-72E964EA49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45" y="4891433"/>
            <a:ext cx="812842" cy="81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63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CC77A3C7-1279-7001-D1C1-EC324CD8FD5C}"/>
              </a:ext>
            </a:extLst>
          </p:cNvPr>
          <p:cNvSpPr/>
          <p:nvPr/>
        </p:nvSpPr>
        <p:spPr>
          <a:xfrm>
            <a:off x="5880100" y="0"/>
            <a:ext cx="63119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71000">
                <a:srgbClr val="FCAC11"/>
              </a:gs>
              <a:gs pos="0">
                <a:srgbClr val="FCAC11"/>
              </a:gs>
              <a:gs pos="50000">
                <a:srgbClr val="F3C139"/>
              </a:gs>
              <a:gs pos="100000">
                <a:srgbClr val="FCAC1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6A2D677-F696-F364-689A-B1932963E850}"/>
              </a:ext>
            </a:extLst>
          </p:cNvPr>
          <p:cNvSpPr txBox="1"/>
          <p:nvPr/>
        </p:nvSpPr>
        <p:spPr>
          <a:xfrm>
            <a:off x="725383" y="170270"/>
            <a:ext cx="5093494" cy="15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可视化项目管理</a:t>
            </a:r>
            <a:endParaRPr lang="en-US" altLang="zh-CN" sz="4400" b="1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通过甘特图与可视化报表轻松管理项目进程</a:t>
            </a:r>
            <a:endParaRPr lang="en-US" altLang="zh-CN" sz="2000" b="0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E72CA4-3098-A0C2-D68B-F2E480DA0BBD}"/>
              </a:ext>
            </a:extLst>
          </p:cNvPr>
          <p:cNvSpPr txBox="1"/>
          <p:nvPr/>
        </p:nvSpPr>
        <p:spPr>
          <a:xfrm>
            <a:off x="7021617" y="1836344"/>
            <a:ext cx="4559300" cy="701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亿图项目管理有助于安排和管理项目，到选择合适的从满足关键的截止日期和预算资源。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CB377879-F661-B900-8B47-B32FABDFF515}"/>
              </a:ext>
            </a:extLst>
          </p:cNvPr>
          <p:cNvSpPr/>
          <p:nvPr/>
        </p:nvSpPr>
        <p:spPr>
          <a:xfrm>
            <a:off x="7021617" y="1258514"/>
            <a:ext cx="1748790" cy="44041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81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B8A452-A575-15A5-49C4-EC8B0AFAF3EC}"/>
              </a:ext>
            </a:extLst>
          </p:cNvPr>
          <p:cNvSpPr txBox="1"/>
          <p:nvPr/>
        </p:nvSpPr>
        <p:spPr>
          <a:xfrm>
            <a:off x="7179640" y="1287242"/>
            <a:ext cx="1467068" cy="400110"/>
          </a:xfrm>
          <a:prstGeom prst="rect">
            <a:avLst/>
          </a:prstGeom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 i="0">
                <a:solidFill>
                  <a:schemeClr val="bg1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defRPr>
            </a:lvl1pPr>
          </a:lstStyle>
          <a:p>
            <a:r>
              <a:rPr lang="zh-CN" altLang="en-US" sz="2000" dirty="0">
                <a:solidFill>
                  <a:schemeClr val="accent2"/>
                </a:solidFill>
                <a:sym typeface="HarmonyOS Sans SC" panose="00000500000000000000" pitchFamily="2" charset="-122"/>
              </a:rPr>
              <a:t>进度可视化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74B8E3D-B4BA-E9A6-E35C-15C071F7C776}"/>
              </a:ext>
            </a:extLst>
          </p:cNvPr>
          <p:cNvSpPr txBox="1"/>
          <p:nvPr/>
        </p:nvSpPr>
        <p:spPr>
          <a:xfrm>
            <a:off x="7021617" y="3693665"/>
            <a:ext cx="4559300" cy="102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它提供了项目层次结构和任务报告关系的总体情况，以便管理人员可以深入了解预算计划和资源分配。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2E9EBCE-E97E-BC91-CE06-F0B12B049D82}"/>
              </a:ext>
            </a:extLst>
          </p:cNvPr>
          <p:cNvSpPr txBox="1"/>
          <p:nvPr/>
        </p:nvSpPr>
        <p:spPr>
          <a:xfrm>
            <a:off x="7029450" y="5530113"/>
            <a:ext cx="4559300" cy="701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亿图项目管理的报告选项允许用户根据特定视角生成各种报告，以分析项目或与他人共享报告。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9A58E82C-8DFC-38B5-908B-7DF8D2DB2FDB}"/>
              </a:ext>
            </a:extLst>
          </p:cNvPr>
          <p:cNvSpPr/>
          <p:nvPr/>
        </p:nvSpPr>
        <p:spPr>
          <a:xfrm>
            <a:off x="7021617" y="3208792"/>
            <a:ext cx="1748790" cy="44041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81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224B237-9E15-4BB3-C578-51FBDE259369}"/>
              </a:ext>
            </a:extLst>
          </p:cNvPr>
          <p:cNvSpPr txBox="1"/>
          <p:nvPr/>
        </p:nvSpPr>
        <p:spPr>
          <a:xfrm>
            <a:off x="7179640" y="3237520"/>
            <a:ext cx="1467068" cy="400110"/>
          </a:xfrm>
          <a:prstGeom prst="rect">
            <a:avLst/>
          </a:prstGeom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 i="0">
                <a:solidFill>
                  <a:schemeClr val="bg1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defRPr>
            </a:lvl1pPr>
          </a:lstStyle>
          <a:p>
            <a:r>
              <a:rPr lang="zh-CN" altLang="en-US" sz="2000" dirty="0">
                <a:solidFill>
                  <a:schemeClr val="accent2"/>
                </a:solidFill>
                <a:sym typeface="HarmonyOS Sans SC" panose="00000500000000000000" pitchFamily="2" charset="-122"/>
              </a:rPr>
              <a:t>任务可视化</a:t>
            </a: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B2483072-C93E-2F7E-ACE5-08B65F4A287D}"/>
              </a:ext>
            </a:extLst>
          </p:cNvPr>
          <p:cNvSpPr/>
          <p:nvPr/>
        </p:nvSpPr>
        <p:spPr>
          <a:xfrm>
            <a:off x="7029450" y="5055065"/>
            <a:ext cx="1748790" cy="44041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81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4DA7DFD-FAA3-7118-8DB5-C63C0E823A64}"/>
              </a:ext>
            </a:extLst>
          </p:cNvPr>
          <p:cNvSpPr txBox="1"/>
          <p:nvPr/>
        </p:nvSpPr>
        <p:spPr>
          <a:xfrm>
            <a:off x="7187473" y="5083793"/>
            <a:ext cx="1467068" cy="400110"/>
          </a:xfrm>
          <a:prstGeom prst="rect">
            <a:avLst/>
          </a:prstGeom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 i="0">
                <a:solidFill>
                  <a:schemeClr val="bg1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defRPr>
            </a:lvl1pPr>
          </a:lstStyle>
          <a:p>
            <a:r>
              <a:rPr lang="zh-CN" altLang="en-US" sz="2000" dirty="0">
                <a:solidFill>
                  <a:schemeClr val="accent2"/>
                </a:solidFill>
                <a:sym typeface="HarmonyOS Sans SC" panose="00000500000000000000" pitchFamily="2" charset="-122"/>
              </a:rPr>
              <a:t>报告可视化</a:t>
            </a:r>
          </a:p>
        </p:txBody>
      </p:sp>
      <p:pic>
        <p:nvPicPr>
          <p:cNvPr id="4" name="图片 3" descr="日程表&#10;&#10;描述已自动生成">
            <a:extLst>
              <a:ext uri="{FF2B5EF4-FFF2-40B4-BE49-F238E27FC236}">
                <a16:creationId xmlns:a16="http://schemas.microsoft.com/office/drawing/2014/main" id="{9475212E-E623-C2F6-63E1-33BEC1F1B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83" y="2134369"/>
            <a:ext cx="5700817" cy="3518073"/>
          </a:xfrm>
          <a:prstGeom prst="rect">
            <a:avLst/>
          </a:prstGeom>
          <a:effectLst>
            <a:outerShdw blurRad="762000" dist="1524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7856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AB59C14-48A8-C3D4-4610-4E7C4F798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83" y="3178797"/>
            <a:ext cx="6419048" cy="22761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40D33D2-10AE-2255-FE9A-97E5C396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103" y="3402308"/>
            <a:ext cx="2465560" cy="1928705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ED44D63A-B877-F0B5-8202-A0A3351E16AC}"/>
              </a:ext>
            </a:extLst>
          </p:cNvPr>
          <p:cNvGrpSpPr/>
          <p:nvPr/>
        </p:nvGrpSpPr>
        <p:grpSpPr>
          <a:xfrm>
            <a:off x="0" y="1873240"/>
            <a:ext cx="12192000" cy="1231989"/>
            <a:chOff x="0" y="19878"/>
            <a:chExt cx="12192000" cy="123198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C30ED71-E04F-1449-F434-4A5914D74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588" r="833"/>
            <a:stretch/>
          </p:blipFill>
          <p:spPr>
            <a:xfrm>
              <a:off x="0" y="19878"/>
              <a:ext cx="12192000" cy="1231989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EA23E2D-AA7D-5ECB-35D3-62EA31111FCA}"/>
                </a:ext>
              </a:extLst>
            </p:cNvPr>
            <p:cNvSpPr/>
            <p:nvPr/>
          </p:nvSpPr>
          <p:spPr>
            <a:xfrm>
              <a:off x="6291072" y="19878"/>
              <a:ext cx="613751" cy="280416"/>
            </a:xfrm>
            <a:prstGeom prst="rect">
              <a:avLst/>
            </a:prstGeom>
            <a:solidFill>
              <a:srgbClr val="FFA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1BA8CB62-AA6D-7A74-A039-08F26997B2E3}"/>
              </a:ext>
            </a:extLst>
          </p:cNvPr>
          <p:cNvSpPr txBox="1"/>
          <p:nvPr/>
        </p:nvSpPr>
        <p:spPr>
          <a:xfrm>
            <a:off x="1051710" y="86747"/>
            <a:ext cx="6880103" cy="15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一键生成多角度报告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通过时间轴和多角度报告掌握当前进度，帮您科学决策</a:t>
            </a:r>
            <a:endParaRPr lang="en-US" altLang="zh-CN" sz="2000" b="0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609399B-C70A-8320-8D42-4DF7A6B6582B}"/>
              </a:ext>
            </a:extLst>
          </p:cNvPr>
          <p:cNvSpPr txBox="1"/>
          <p:nvPr/>
        </p:nvSpPr>
        <p:spPr>
          <a:xfrm>
            <a:off x="707283" y="5628093"/>
            <a:ext cx="107774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亿图项目管理提供</a:t>
            </a:r>
            <a:r>
              <a:rPr lang="en-US" altLang="zh-CN" sz="16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10 </a:t>
            </a:r>
            <a:r>
              <a:rPr lang="zh-CN" altLang="en-US" sz="1600" b="0" i="0" dirty="0">
                <a:solidFill>
                  <a:srgbClr val="000000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个项目报表视图来汇总您的项目信息</a:t>
            </a:r>
            <a:r>
              <a:rPr lang="zh-CN" altLang="en-US" sz="1600" dirty="0">
                <a:solidFill>
                  <a:srgbClr val="000000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rPr>
              <a:t>，帮您随时了解项目时间进度、资源使用情况、成本情况。</a:t>
            </a:r>
            <a:endParaRPr lang="zh-CN" altLang="en-US" sz="1600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4353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73AA534A-DDF8-F4BE-707D-81F0F7101146}"/>
              </a:ext>
            </a:extLst>
          </p:cNvPr>
          <p:cNvSpPr/>
          <p:nvPr/>
        </p:nvSpPr>
        <p:spPr>
          <a:xfrm>
            <a:off x="0" y="0"/>
            <a:ext cx="63119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71000">
                <a:srgbClr val="FCAC11"/>
              </a:gs>
              <a:gs pos="0">
                <a:srgbClr val="FCAC11"/>
              </a:gs>
              <a:gs pos="50000">
                <a:srgbClr val="F3C139"/>
              </a:gs>
              <a:gs pos="100000">
                <a:srgbClr val="FCAC1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0BE1CC7-CC2A-846F-79B7-DF2DEFB2B5E1}"/>
              </a:ext>
            </a:extLst>
          </p:cNvPr>
          <p:cNvSpPr txBox="1"/>
          <p:nvPr/>
        </p:nvSpPr>
        <p:spPr>
          <a:xfrm>
            <a:off x="6685448" y="1026793"/>
            <a:ext cx="5100152" cy="15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多系统平台通用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支持 </a:t>
            </a:r>
            <a:r>
              <a:rPr lang="en-US" altLang="zh-CN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Windows</a:t>
            </a: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、</a:t>
            </a:r>
            <a:r>
              <a:rPr lang="en-US" altLang="zh-CN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macOS</a:t>
            </a: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、</a:t>
            </a:r>
            <a:r>
              <a:rPr lang="en-US" altLang="zh-CN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Linux</a:t>
            </a: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系统平台</a:t>
            </a:r>
            <a:endParaRPr lang="en-US" altLang="zh-CN" sz="2000" b="0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pic>
        <p:nvPicPr>
          <p:cNvPr id="6" name="图片 5" descr="图形用户界面, 应用程序, Teams&#10;&#10;描述已自动生成">
            <a:extLst>
              <a:ext uri="{FF2B5EF4-FFF2-40B4-BE49-F238E27FC236}">
                <a16:creationId xmlns:a16="http://schemas.microsoft.com/office/drawing/2014/main" id="{FC4754E6-08C0-DB8D-C06E-4317846BF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84" y="900147"/>
            <a:ext cx="5280679" cy="2893089"/>
          </a:xfrm>
          <a:prstGeom prst="rect">
            <a:avLst/>
          </a:prstGeom>
          <a:effectLst>
            <a:outerShdw blurRad="6350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760A636-6A33-F344-E65B-46E9E0EE5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017275"/>
              </p:ext>
            </p:extLst>
          </p:nvPr>
        </p:nvGraphicFramePr>
        <p:xfrm>
          <a:off x="582184" y="4217326"/>
          <a:ext cx="5207165" cy="11086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92697">
                  <a:extLst>
                    <a:ext uri="{9D8B030D-6E8A-4147-A177-3AD203B41FA5}">
                      <a16:colId xmlns:a16="http://schemas.microsoft.com/office/drawing/2014/main" val="1913553424"/>
                    </a:ext>
                  </a:extLst>
                </a:gridCol>
                <a:gridCol w="744904">
                  <a:extLst>
                    <a:ext uri="{9D8B030D-6E8A-4147-A177-3AD203B41FA5}">
                      <a16:colId xmlns:a16="http://schemas.microsoft.com/office/drawing/2014/main" val="3290430996"/>
                    </a:ext>
                  </a:extLst>
                </a:gridCol>
                <a:gridCol w="933091">
                  <a:extLst>
                    <a:ext uri="{9D8B030D-6E8A-4147-A177-3AD203B41FA5}">
                      <a16:colId xmlns:a16="http://schemas.microsoft.com/office/drawing/2014/main" val="825597129"/>
                    </a:ext>
                  </a:extLst>
                </a:gridCol>
                <a:gridCol w="893885">
                  <a:extLst>
                    <a:ext uri="{9D8B030D-6E8A-4147-A177-3AD203B41FA5}">
                      <a16:colId xmlns:a16="http://schemas.microsoft.com/office/drawing/2014/main" val="327264680"/>
                    </a:ext>
                  </a:extLst>
                </a:gridCol>
                <a:gridCol w="1542588">
                  <a:extLst>
                    <a:ext uri="{9D8B030D-6E8A-4147-A177-3AD203B41FA5}">
                      <a16:colId xmlns:a16="http://schemas.microsoft.com/office/drawing/2014/main" val="1478331916"/>
                    </a:ext>
                  </a:extLst>
                </a:gridCol>
              </a:tblGrid>
              <a:tr h="2026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 dirty="0"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Windows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 dirty="0"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Mac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 dirty="0"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Linux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67951"/>
                  </a:ext>
                </a:extLst>
              </a:tr>
              <a:tr h="34664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win7</a:t>
                      </a: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、</a:t>
                      </a: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win8</a:t>
                      </a: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、</a:t>
                      </a: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win10</a:t>
                      </a: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Mac OSX 10.11, 10.12, 10.13, 10.14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Linux DEB</a:t>
                      </a:r>
                      <a:r>
                        <a:rPr lang="zh-CN" altLang="en-US" sz="9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版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  <a:sym typeface="+mn-ea"/>
                        </a:rPr>
                        <a:t>Linux RPM</a:t>
                      </a:r>
                      <a:r>
                        <a:rPr lang="zh-CN" altLang="en-US" sz="9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  <a:sym typeface="+mn-ea"/>
                        </a:rPr>
                        <a:t>版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9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其他版本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699168"/>
                  </a:ext>
                </a:extLst>
              </a:tr>
              <a:tr h="327242">
                <a:tc v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1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armonyOS Sans SC" panose="00000500000000000000" pitchFamily="2" charset="-122"/>
                        <a:ea typeface="HarmonyOS Sans SC" panose="00000500000000000000" pitchFamily="2" charset="-122"/>
                        <a:cs typeface="Adobe 黑体 Std R" panose="020B0400000000000000" charset="-122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Mac OSX 10.10 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  <a:sym typeface="+mn-ea"/>
                        </a:rPr>
                        <a:t>10.11, 10.12, 10.13, 10.14</a:t>
                      </a:r>
                      <a:endParaRPr lang="zh-CN" altLang="en-US" sz="11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armonyOS Sans SC" panose="00000500000000000000" pitchFamily="2" charset="-122"/>
                        <a:ea typeface="HarmonyOS Sans SC" panose="00000500000000000000" pitchFamily="2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  <a:sym typeface="+mn-ea"/>
                        </a:rPr>
                        <a:t>（亿图图示</a:t>
                      </a:r>
                      <a:r>
                        <a:rPr lang="en-US" altLang="zh-CN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  <a:sym typeface="+mn-ea"/>
                        </a:rPr>
                        <a:t>9.2Mac</a:t>
                      </a:r>
                      <a:r>
                        <a:rPr lang="zh-CN" altLang="en-U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  <a:sym typeface="+mn-ea"/>
                        </a:rPr>
                        <a:t>版及以下）</a:t>
                      </a:r>
                      <a:endParaRPr lang="zh-CN" altLang="en-US" sz="11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armonyOS Sans SC" panose="00000500000000000000" pitchFamily="2" charset="-122"/>
                        <a:ea typeface="HarmonyOS Sans SC" panose="00000500000000000000" pitchFamily="2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sz="11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armonyOS Sans SC" panose="00000500000000000000" pitchFamily="2" charset="-122"/>
                        <a:ea typeface="HarmonyOS Sans SC" panose="00000500000000000000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Ubuntu</a:t>
                      </a: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、麒麟、</a:t>
                      </a:r>
                      <a:r>
                        <a:rPr lang="en-US" altLang="zh-CN" sz="800" b="0" dirty="0" err="1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Debain</a:t>
                      </a: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、</a:t>
                      </a: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Mint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Fedora</a:t>
                      </a: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、</a:t>
                      </a: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CentOS</a:t>
                      </a: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、</a:t>
                      </a: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Res Hat</a:t>
                      </a: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等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国产飞腾ARM架构+麒麟</a:t>
                      </a: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/</a:t>
                      </a: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统信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国产龙芯架构+麒麟</a:t>
                      </a:r>
                      <a:r>
                        <a:rPr lang="en-US" altLang="zh-CN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/</a:t>
                      </a:r>
                      <a:r>
                        <a:rPr lang="zh-CN" altLang="en-US" sz="800" b="0" dirty="0">
                          <a:solidFill>
                            <a:schemeClr val="bg1"/>
                          </a:solidFill>
                          <a:latin typeface="HarmonyOS Sans SC" panose="00000500000000000000" pitchFamily="2" charset="-122"/>
                          <a:ea typeface="HarmonyOS Sans SC" panose="00000500000000000000" pitchFamily="2" charset="-122"/>
                        </a:rPr>
                        <a:t>统信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651587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A6C40037-DE91-A374-4F20-FC3EBF2D8928}"/>
              </a:ext>
            </a:extLst>
          </p:cNvPr>
          <p:cNvSpPr txBox="1"/>
          <p:nvPr/>
        </p:nvSpPr>
        <p:spPr>
          <a:xfrm>
            <a:off x="7301650" y="3167390"/>
            <a:ext cx="41843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无论您和您的团队使用什么系统，您都可以随时随地轻松共享项目状态。</a:t>
            </a:r>
            <a:endParaRPr lang="zh-CN" altLang="en-US" sz="14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81A3033-5F63-B988-5647-5AD8ECEF4BBF}"/>
              </a:ext>
            </a:extLst>
          </p:cNvPr>
          <p:cNvSpPr txBox="1"/>
          <p:nvPr/>
        </p:nvSpPr>
        <p:spPr>
          <a:xfrm>
            <a:off x="7301650" y="4022462"/>
            <a:ext cx="41843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便于团队工作协同与跨部门资源有机融合。</a:t>
            </a:r>
            <a:endParaRPr lang="zh-CN" altLang="en-US" sz="1400" dirty="0"/>
          </a:p>
        </p:txBody>
      </p:sp>
      <p:sp>
        <p:nvSpPr>
          <p:cNvPr id="12" name="iconfont-1043-237262">
            <a:extLst>
              <a:ext uri="{FF2B5EF4-FFF2-40B4-BE49-F238E27FC236}">
                <a16:creationId xmlns:a16="http://schemas.microsoft.com/office/drawing/2014/main" id="{8207DCC0-5285-7250-09A2-45979BB48272}"/>
              </a:ext>
            </a:extLst>
          </p:cNvPr>
          <p:cNvSpPr/>
          <p:nvPr/>
        </p:nvSpPr>
        <p:spPr>
          <a:xfrm>
            <a:off x="6806880" y="3202624"/>
            <a:ext cx="343220" cy="366288"/>
          </a:xfrm>
          <a:custGeom>
            <a:avLst/>
            <a:gdLst>
              <a:gd name="T0" fmla="*/ 3444 w 11994"/>
              <a:gd name="T1" fmla="*/ 5261 h 12800"/>
              <a:gd name="T2" fmla="*/ 3023 w 11994"/>
              <a:gd name="T3" fmla="*/ 7015 h 12800"/>
              <a:gd name="T4" fmla="*/ 4983 w 11994"/>
              <a:gd name="T5" fmla="*/ 9583 h 12800"/>
              <a:gd name="T6" fmla="*/ 6113 w 11994"/>
              <a:gd name="T7" fmla="*/ 9956 h 12800"/>
              <a:gd name="T8" fmla="*/ 11994 w 11994"/>
              <a:gd name="T9" fmla="*/ 1709 h 12800"/>
              <a:gd name="T10" fmla="*/ 11591 w 11994"/>
              <a:gd name="T11" fmla="*/ 0 h 12800"/>
              <a:gd name="T12" fmla="*/ 5747 w 11994"/>
              <a:gd name="T13" fmla="*/ 8161 h 12800"/>
              <a:gd name="T14" fmla="*/ 3444 w 11994"/>
              <a:gd name="T15" fmla="*/ 5261 h 12800"/>
              <a:gd name="T16" fmla="*/ 11516 w 11994"/>
              <a:gd name="T17" fmla="*/ 6941 h 12800"/>
              <a:gd name="T18" fmla="*/ 5859 w 11994"/>
              <a:gd name="T19" fmla="*/ 12599 h 12800"/>
              <a:gd name="T20" fmla="*/ 201 w 11994"/>
              <a:gd name="T21" fmla="*/ 6941 h 12800"/>
              <a:gd name="T22" fmla="*/ 5858 w 11994"/>
              <a:gd name="T23" fmla="*/ 1284 h 12800"/>
              <a:gd name="T24" fmla="*/ 8873 w 11994"/>
              <a:gd name="T25" fmla="*/ 2157 h 12800"/>
              <a:gd name="T26" fmla="*/ 9006 w 11994"/>
              <a:gd name="T27" fmla="*/ 2004 h 12800"/>
              <a:gd name="T28" fmla="*/ 5858 w 11994"/>
              <a:gd name="T29" fmla="*/ 1083 h 12800"/>
              <a:gd name="T30" fmla="*/ 0 w 11994"/>
              <a:gd name="T31" fmla="*/ 6941 h 12800"/>
              <a:gd name="T32" fmla="*/ 5858 w 11994"/>
              <a:gd name="T33" fmla="*/ 12800 h 12800"/>
              <a:gd name="T34" fmla="*/ 11717 w 11994"/>
              <a:gd name="T35" fmla="*/ 6941 h 12800"/>
              <a:gd name="T36" fmla="*/ 10634 w 11994"/>
              <a:gd name="T37" fmla="*/ 3554 h 12800"/>
              <a:gd name="T38" fmla="*/ 10495 w 11994"/>
              <a:gd name="T39" fmla="*/ 3706 h 12800"/>
              <a:gd name="T40" fmla="*/ 11516 w 11994"/>
              <a:gd name="T41" fmla="*/ 6941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994" h="12800">
                <a:moveTo>
                  <a:pt x="3444" y="5261"/>
                </a:moveTo>
                <a:lnTo>
                  <a:pt x="3023" y="7015"/>
                </a:lnTo>
                <a:cubicBezTo>
                  <a:pt x="3023" y="7015"/>
                  <a:pt x="4576" y="8212"/>
                  <a:pt x="4983" y="9583"/>
                </a:cubicBezTo>
                <a:cubicBezTo>
                  <a:pt x="5305" y="10668"/>
                  <a:pt x="5749" y="10789"/>
                  <a:pt x="6113" y="9956"/>
                </a:cubicBezTo>
                <a:cubicBezTo>
                  <a:pt x="6640" y="8748"/>
                  <a:pt x="8738" y="4313"/>
                  <a:pt x="11994" y="1709"/>
                </a:cubicBezTo>
                <a:cubicBezTo>
                  <a:pt x="11864" y="807"/>
                  <a:pt x="11591" y="0"/>
                  <a:pt x="11591" y="0"/>
                </a:cubicBezTo>
                <a:cubicBezTo>
                  <a:pt x="11591" y="0"/>
                  <a:pt x="7559" y="3062"/>
                  <a:pt x="5747" y="8161"/>
                </a:cubicBezTo>
                <a:cubicBezTo>
                  <a:pt x="5407" y="7018"/>
                  <a:pt x="4406" y="6035"/>
                  <a:pt x="3444" y="5261"/>
                </a:cubicBezTo>
                <a:close/>
                <a:moveTo>
                  <a:pt x="11516" y="6941"/>
                </a:moveTo>
                <a:cubicBezTo>
                  <a:pt x="11516" y="10061"/>
                  <a:pt x="8978" y="12599"/>
                  <a:pt x="5859" y="12599"/>
                </a:cubicBezTo>
                <a:cubicBezTo>
                  <a:pt x="2739" y="12599"/>
                  <a:pt x="201" y="10061"/>
                  <a:pt x="201" y="6941"/>
                </a:cubicBezTo>
                <a:cubicBezTo>
                  <a:pt x="201" y="3822"/>
                  <a:pt x="2739" y="1284"/>
                  <a:pt x="5858" y="1284"/>
                </a:cubicBezTo>
                <a:cubicBezTo>
                  <a:pt x="6966" y="1284"/>
                  <a:pt x="8000" y="1605"/>
                  <a:pt x="8873" y="2157"/>
                </a:cubicBezTo>
                <a:cubicBezTo>
                  <a:pt x="8917" y="2105"/>
                  <a:pt x="8961" y="2054"/>
                  <a:pt x="9006" y="2004"/>
                </a:cubicBezTo>
                <a:cubicBezTo>
                  <a:pt x="8096" y="1422"/>
                  <a:pt x="7016" y="1083"/>
                  <a:pt x="5858" y="1083"/>
                </a:cubicBezTo>
                <a:cubicBezTo>
                  <a:pt x="2628" y="1083"/>
                  <a:pt x="0" y="3711"/>
                  <a:pt x="0" y="6941"/>
                </a:cubicBezTo>
                <a:cubicBezTo>
                  <a:pt x="0" y="10172"/>
                  <a:pt x="2628" y="12800"/>
                  <a:pt x="5858" y="12800"/>
                </a:cubicBezTo>
                <a:cubicBezTo>
                  <a:pt x="9089" y="12800"/>
                  <a:pt x="11717" y="10172"/>
                  <a:pt x="11717" y="6941"/>
                </a:cubicBezTo>
                <a:cubicBezTo>
                  <a:pt x="11717" y="5680"/>
                  <a:pt x="11315" y="4511"/>
                  <a:pt x="10634" y="3554"/>
                </a:cubicBezTo>
                <a:cubicBezTo>
                  <a:pt x="10588" y="3605"/>
                  <a:pt x="10541" y="3655"/>
                  <a:pt x="10495" y="3706"/>
                </a:cubicBezTo>
                <a:cubicBezTo>
                  <a:pt x="11138" y="4624"/>
                  <a:pt x="11516" y="5739"/>
                  <a:pt x="11516" y="6941"/>
                </a:cubicBezTo>
                <a:close/>
              </a:path>
            </a:pathLst>
          </a:custGeom>
          <a:solidFill>
            <a:srgbClr val="FF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F051F22-972B-46F1-E4AE-51173BAB44E8}"/>
              </a:ext>
            </a:extLst>
          </p:cNvPr>
          <p:cNvSpPr txBox="1"/>
          <p:nvPr/>
        </p:nvSpPr>
        <p:spPr>
          <a:xfrm>
            <a:off x="7301650" y="4662091"/>
            <a:ext cx="41843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高效支撑国产办公软硬件环境下的项目管理需求。</a:t>
            </a:r>
            <a:endParaRPr lang="zh-CN" altLang="en-US" sz="1400" dirty="0"/>
          </a:p>
        </p:txBody>
      </p:sp>
      <p:sp>
        <p:nvSpPr>
          <p:cNvPr id="14" name="iconfont-1043-237262">
            <a:extLst>
              <a:ext uri="{FF2B5EF4-FFF2-40B4-BE49-F238E27FC236}">
                <a16:creationId xmlns:a16="http://schemas.microsoft.com/office/drawing/2014/main" id="{D22B2194-A0FA-330A-5604-0BB804F948A4}"/>
              </a:ext>
            </a:extLst>
          </p:cNvPr>
          <p:cNvSpPr/>
          <p:nvPr/>
        </p:nvSpPr>
        <p:spPr>
          <a:xfrm>
            <a:off x="6806880" y="3865688"/>
            <a:ext cx="343220" cy="366288"/>
          </a:xfrm>
          <a:custGeom>
            <a:avLst/>
            <a:gdLst>
              <a:gd name="T0" fmla="*/ 3444 w 11994"/>
              <a:gd name="T1" fmla="*/ 5261 h 12800"/>
              <a:gd name="T2" fmla="*/ 3023 w 11994"/>
              <a:gd name="T3" fmla="*/ 7015 h 12800"/>
              <a:gd name="T4" fmla="*/ 4983 w 11994"/>
              <a:gd name="T5" fmla="*/ 9583 h 12800"/>
              <a:gd name="T6" fmla="*/ 6113 w 11994"/>
              <a:gd name="T7" fmla="*/ 9956 h 12800"/>
              <a:gd name="T8" fmla="*/ 11994 w 11994"/>
              <a:gd name="T9" fmla="*/ 1709 h 12800"/>
              <a:gd name="T10" fmla="*/ 11591 w 11994"/>
              <a:gd name="T11" fmla="*/ 0 h 12800"/>
              <a:gd name="T12" fmla="*/ 5747 w 11994"/>
              <a:gd name="T13" fmla="*/ 8161 h 12800"/>
              <a:gd name="T14" fmla="*/ 3444 w 11994"/>
              <a:gd name="T15" fmla="*/ 5261 h 12800"/>
              <a:gd name="T16" fmla="*/ 11516 w 11994"/>
              <a:gd name="T17" fmla="*/ 6941 h 12800"/>
              <a:gd name="T18" fmla="*/ 5859 w 11994"/>
              <a:gd name="T19" fmla="*/ 12599 h 12800"/>
              <a:gd name="T20" fmla="*/ 201 w 11994"/>
              <a:gd name="T21" fmla="*/ 6941 h 12800"/>
              <a:gd name="T22" fmla="*/ 5858 w 11994"/>
              <a:gd name="T23" fmla="*/ 1284 h 12800"/>
              <a:gd name="T24" fmla="*/ 8873 w 11994"/>
              <a:gd name="T25" fmla="*/ 2157 h 12800"/>
              <a:gd name="T26" fmla="*/ 9006 w 11994"/>
              <a:gd name="T27" fmla="*/ 2004 h 12800"/>
              <a:gd name="T28" fmla="*/ 5858 w 11994"/>
              <a:gd name="T29" fmla="*/ 1083 h 12800"/>
              <a:gd name="T30" fmla="*/ 0 w 11994"/>
              <a:gd name="T31" fmla="*/ 6941 h 12800"/>
              <a:gd name="T32" fmla="*/ 5858 w 11994"/>
              <a:gd name="T33" fmla="*/ 12800 h 12800"/>
              <a:gd name="T34" fmla="*/ 11717 w 11994"/>
              <a:gd name="T35" fmla="*/ 6941 h 12800"/>
              <a:gd name="T36" fmla="*/ 10634 w 11994"/>
              <a:gd name="T37" fmla="*/ 3554 h 12800"/>
              <a:gd name="T38" fmla="*/ 10495 w 11994"/>
              <a:gd name="T39" fmla="*/ 3706 h 12800"/>
              <a:gd name="T40" fmla="*/ 11516 w 11994"/>
              <a:gd name="T41" fmla="*/ 6941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994" h="12800">
                <a:moveTo>
                  <a:pt x="3444" y="5261"/>
                </a:moveTo>
                <a:lnTo>
                  <a:pt x="3023" y="7015"/>
                </a:lnTo>
                <a:cubicBezTo>
                  <a:pt x="3023" y="7015"/>
                  <a:pt x="4576" y="8212"/>
                  <a:pt x="4983" y="9583"/>
                </a:cubicBezTo>
                <a:cubicBezTo>
                  <a:pt x="5305" y="10668"/>
                  <a:pt x="5749" y="10789"/>
                  <a:pt x="6113" y="9956"/>
                </a:cubicBezTo>
                <a:cubicBezTo>
                  <a:pt x="6640" y="8748"/>
                  <a:pt x="8738" y="4313"/>
                  <a:pt x="11994" y="1709"/>
                </a:cubicBezTo>
                <a:cubicBezTo>
                  <a:pt x="11864" y="807"/>
                  <a:pt x="11591" y="0"/>
                  <a:pt x="11591" y="0"/>
                </a:cubicBezTo>
                <a:cubicBezTo>
                  <a:pt x="11591" y="0"/>
                  <a:pt x="7559" y="3062"/>
                  <a:pt x="5747" y="8161"/>
                </a:cubicBezTo>
                <a:cubicBezTo>
                  <a:pt x="5407" y="7018"/>
                  <a:pt x="4406" y="6035"/>
                  <a:pt x="3444" y="5261"/>
                </a:cubicBezTo>
                <a:close/>
                <a:moveTo>
                  <a:pt x="11516" y="6941"/>
                </a:moveTo>
                <a:cubicBezTo>
                  <a:pt x="11516" y="10061"/>
                  <a:pt x="8978" y="12599"/>
                  <a:pt x="5859" y="12599"/>
                </a:cubicBezTo>
                <a:cubicBezTo>
                  <a:pt x="2739" y="12599"/>
                  <a:pt x="201" y="10061"/>
                  <a:pt x="201" y="6941"/>
                </a:cubicBezTo>
                <a:cubicBezTo>
                  <a:pt x="201" y="3822"/>
                  <a:pt x="2739" y="1284"/>
                  <a:pt x="5858" y="1284"/>
                </a:cubicBezTo>
                <a:cubicBezTo>
                  <a:pt x="6966" y="1284"/>
                  <a:pt x="8000" y="1605"/>
                  <a:pt x="8873" y="2157"/>
                </a:cubicBezTo>
                <a:cubicBezTo>
                  <a:pt x="8917" y="2105"/>
                  <a:pt x="8961" y="2054"/>
                  <a:pt x="9006" y="2004"/>
                </a:cubicBezTo>
                <a:cubicBezTo>
                  <a:pt x="8096" y="1422"/>
                  <a:pt x="7016" y="1083"/>
                  <a:pt x="5858" y="1083"/>
                </a:cubicBezTo>
                <a:cubicBezTo>
                  <a:pt x="2628" y="1083"/>
                  <a:pt x="0" y="3711"/>
                  <a:pt x="0" y="6941"/>
                </a:cubicBezTo>
                <a:cubicBezTo>
                  <a:pt x="0" y="10172"/>
                  <a:pt x="2628" y="12800"/>
                  <a:pt x="5858" y="12800"/>
                </a:cubicBezTo>
                <a:cubicBezTo>
                  <a:pt x="9089" y="12800"/>
                  <a:pt x="11717" y="10172"/>
                  <a:pt x="11717" y="6941"/>
                </a:cubicBezTo>
                <a:cubicBezTo>
                  <a:pt x="11717" y="5680"/>
                  <a:pt x="11315" y="4511"/>
                  <a:pt x="10634" y="3554"/>
                </a:cubicBezTo>
                <a:cubicBezTo>
                  <a:pt x="10588" y="3605"/>
                  <a:pt x="10541" y="3655"/>
                  <a:pt x="10495" y="3706"/>
                </a:cubicBezTo>
                <a:cubicBezTo>
                  <a:pt x="11138" y="4624"/>
                  <a:pt x="11516" y="5739"/>
                  <a:pt x="11516" y="6941"/>
                </a:cubicBezTo>
                <a:close/>
              </a:path>
            </a:pathLst>
          </a:custGeom>
          <a:solidFill>
            <a:srgbClr val="FF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confont-1043-237262">
            <a:extLst>
              <a:ext uri="{FF2B5EF4-FFF2-40B4-BE49-F238E27FC236}">
                <a16:creationId xmlns:a16="http://schemas.microsoft.com/office/drawing/2014/main" id="{5AC5B23F-4172-E976-08D4-76309F03DF0F}"/>
              </a:ext>
            </a:extLst>
          </p:cNvPr>
          <p:cNvSpPr/>
          <p:nvPr/>
        </p:nvSpPr>
        <p:spPr>
          <a:xfrm>
            <a:off x="6806880" y="4632835"/>
            <a:ext cx="343220" cy="366288"/>
          </a:xfrm>
          <a:custGeom>
            <a:avLst/>
            <a:gdLst>
              <a:gd name="T0" fmla="*/ 3444 w 11994"/>
              <a:gd name="T1" fmla="*/ 5261 h 12800"/>
              <a:gd name="T2" fmla="*/ 3023 w 11994"/>
              <a:gd name="T3" fmla="*/ 7015 h 12800"/>
              <a:gd name="T4" fmla="*/ 4983 w 11994"/>
              <a:gd name="T5" fmla="*/ 9583 h 12800"/>
              <a:gd name="T6" fmla="*/ 6113 w 11994"/>
              <a:gd name="T7" fmla="*/ 9956 h 12800"/>
              <a:gd name="T8" fmla="*/ 11994 w 11994"/>
              <a:gd name="T9" fmla="*/ 1709 h 12800"/>
              <a:gd name="T10" fmla="*/ 11591 w 11994"/>
              <a:gd name="T11" fmla="*/ 0 h 12800"/>
              <a:gd name="T12" fmla="*/ 5747 w 11994"/>
              <a:gd name="T13" fmla="*/ 8161 h 12800"/>
              <a:gd name="T14" fmla="*/ 3444 w 11994"/>
              <a:gd name="T15" fmla="*/ 5261 h 12800"/>
              <a:gd name="T16" fmla="*/ 11516 w 11994"/>
              <a:gd name="T17" fmla="*/ 6941 h 12800"/>
              <a:gd name="T18" fmla="*/ 5859 w 11994"/>
              <a:gd name="T19" fmla="*/ 12599 h 12800"/>
              <a:gd name="T20" fmla="*/ 201 w 11994"/>
              <a:gd name="T21" fmla="*/ 6941 h 12800"/>
              <a:gd name="T22" fmla="*/ 5858 w 11994"/>
              <a:gd name="T23" fmla="*/ 1284 h 12800"/>
              <a:gd name="T24" fmla="*/ 8873 w 11994"/>
              <a:gd name="T25" fmla="*/ 2157 h 12800"/>
              <a:gd name="T26" fmla="*/ 9006 w 11994"/>
              <a:gd name="T27" fmla="*/ 2004 h 12800"/>
              <a:gd name="T28" fmla="*/ 5858 w 11994"/>
              <a:gd name="T29" fmla="*/ 1083 h 12800"/>
              <a:gd name="T30" fmla="*/ 0 w 11994"/>
              <a:gd name="T31" fmla="*/ 6941 h 12800"/>
              <a:gd name="T32" fmla="*/ 5858 w 11994"/>
              <a:gd name="T33" fmla="*/ 12800 h 12800"/>
              <a:gd name="T34" fmla="*/ 11717 w 11994"/>
              <a:gd name="T35" fmla="*/ 6941 h 12800"/>
              <a:gd name="T36" fmla="*/ 10634 w 11994"/>
              <a:gd name="T37" fmla="*/ 3554 h 12800"/>
              <a:gd name="T38" fmla="*/ 10495 w 11994"/>
              <a:gd name="T39" fmla="*/ 3706 h 12800"/>
              <a:gd name="T40" fmla="*/ 11516 w 11994"/>
              <a:gd name="T41" fmla="*/ 6941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994" h="12800">
                <a:moveTo>
                  <a:pt x="3444" y="5261"/>
                </a:moveTo>
                <a:lnTo>
                  <a:pt x="3023" y="7015"/>
                </a:lnTo>
                <a:cubicBezTo>
                  <a:pt x="3023" y="7015"/>
                  <a:pt x="4576" y="8212"/>
                  <a:pt x="4983" y="9583"/>
                </a:cubicBezTo>
                <a:cubicBezTo>
                  <a:pt x="5305" y="10668"/>
                  <a:pt x="5749" y="10789"/>
                  <a:pt x="6113" y="9956"/>
                </a:cubicBezTo>
                <a:cubicBezTo>
                  <a:pt x="6640" y="8748"/>
                  <a:pt x="8738" y="4313"/>
                  <a:pt x="11994" y="1709"/>
                </a:cubicBezTo>
                <a:cubicBezTo>
                  <a:pt x="11864" y="807"/>
                  <a:pt x="11591" y="0"/>
                  <a:pt x="11591" y="0"/>
                </a:cubicBezTo>
                <a:cubicBezTo>
                  <a:pt x="11591" y="0"/>
                  <a:pt x="7559" y="3062"/>
                  <a:pt x="5747" y="8161"/>
                </a:cubicBezTo>
                <a:cubicBezTo>
                  <a:pt x="5407" y="7018"/>
                  <a:pt x="4406" y="6035"/>
                  <a:pt x="3444" y="5261"/>
                </a:cubicBezTo>
                <a:close/>
                <a:moveTo>
                  <a:pt x="11516" y="6941"/>
                </a:moveTo>
                <a:cubicBezTo>
                  <a:pt x="11516" y="10061"/>
                  <a:pt x="8978" y="12599"/>
                  <a:pt x="5859" y="12599"/>
                </a:cubicBezTo>
                <a:cubicBezTo>
                  <a:pt x="2739" y="12599"/>
                  <a:pt x="201" y="10061"/>
                  <a:pt x="201" y="6941"/>
                </a:cubicBezTo>
                <a:cubicBezTo>
                  <a:pt x="201" y="3822"/>
                  <a:pt x="2739" y="1284"/>
                  <a:pt x="5858" y="1284"/>
                </a:cubicBezTo>
                <a:cubicBezTo>
                  <a:pt x="6966" y="1284"/>
                  <a:pt x="8000" y="1605"/>
                  <a:pt x="8873" y="2157"/>
                </a:cubicBezTo>
                <a:cubicBezTo>
                  <a:pt x="8917" y="2105"/>
                  <a:pt x="8961" y="2054"/>
                  <a:pt x="9006" y="2004"/>
                </a:cubicBezTo>
                <a:cubicBezTo>
                  <a:pt x="8096" y="1422"/>
                  <a:pt x="7016" y="1083"/>
                  <a:pt x="5858" y="1083"/>
                </a:cubicBezTo>
                <a:cubicBezTo>
                  <a:pt x="2628" y="1083"/>
                  <a:pt x="0" y="3711"/>
                  <a:pt x="0" y="6941"/>
                </a:cubicBezTo>
                <a:cubicBezTo>
                  <a:pt x="0" y="10172"/>
                  <a:pt x="2628" y="12800"/>
                  <a:pt x="5858" y="12800"/>
                </a:cubicBezTo>
                <a:cubicBezTo>
                  <a:pt x="9089" y="12800"/>
                  <a:pt x="11717" y="10172"/>
                  <a:pt x="11717" y="6941"/>
                </a:cubicBezTo>
                <a:cubicBezTo>
                  <a:pt x="11717" y="5680"/>
                  <a:pt x="11315" y="4511"/>
                  <a:pt x="10634" y="3554"/>
                </a:cubicBezTo>
                <a:cubicBezTo>
                  <a:pt x="10588" y="3605"/>
                  <a:pt x="10541" y="3655"/>
                  <a:pt x="10495" y="3706"/>
                </a:cubicBezTo>
                <a:cubicBezTo>
                  <a:pt x="11138" y="4624"/>
                  <a:pt x="11516" y="5739"/>
                  <a:pt x="11516" y="6941"/>
                </a:cubicBezTo>
                <a:close/>
              </a:path>
            </a:pathLst>
          </a:custGeom>
          <a:solidFill>
            <a:srgbClr val="FF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478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D59329F-19C6-A4B6-0CD7-772A053AD02B}"/>
              </a:ext>
            </a:extLst>
          </p:cNvPr>
          <p:cNvSpPr txBox="1"/>
          <p:nvPr/>
        </p:nvSpPr>
        <p:spPr>
          <a:xfrm>
            <a:off x="749105" y="1977961"/>
            <a:ext cx="4505066" cy="2902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性能稳定、流畅</a:t>
            </a:r>
            <a:endParaRPr lang="zh-CN" altLang="en-US" sz="4400" b="1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软件采用通用</a:t>
            </a:r>
            <a:r>
              <a:rPr lang="en-US" altLang="zh-CN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C/S</a:t>
            </a: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开发架构，使用</a:t>
            </a:r>
            <a:r>
              <a:rPr lang="en-US" altLang="zh-CN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C++</a:t>
            </a: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从底层基本图形库开始架构。在软件性能上显著优越于</a:t>
            </a:r>
            <a:r>
              <a:rPr lang="en-US" altLang="zh-CN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Java</a:t>
            </a: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程序和在线程序，用户体验流畅。</a:t>
            </a:r>
            <a:endParaRPr lang="en-US" altLang="zh-CN" sz="2000" b="0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4D372BD-CE17-1E63-7E16-78B03AE21C67}"/>
              </a:ext>
            </a:extLst>
          </p:cNvPr>
          <p:cNvGrpSpPr/>
          <p:nvPr/>
        </p:nvGrpSpPr>
        <p:grpSpPr>
          <a:xfrm>
            <a:off x="5863770" y="0"/>
            <a:ext cx="6328229" cy="6858000"/>
            <a:chOff x="5342928" y="0"/>
            <a:chExt cx="6849072" cy="7493000"/>
          </a:xfrm>
        </p:grpSpPr>
        <p:pic>
          <p:nvPicPr>
            <p:cNvPr id="6" name="图片 5" descr="图表&#10;&#10;低可信度描述已自动生成">
              <a:extLst>
                <a:ext uri="{FF2B5EF4-FFF2-40B4-BE49-F238E27FC236}">
                  <a16:creationId xmlns:a16="http://schemas.microsoft.com/office/drawing/2014/main" id="{790E5D44-00B5-C126-88F2-2EA964837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2930" y="0"/>
              <a:ext cx="6849070" cy="3746500"/>
            </a:xfrm>
            <a:prstGeom prst="rect">
              <a:avLst/>
            </a:prstGeom>
          </p:spPr>
        </p:pic>
        <p:pic>
          <p:nvPicPr>
            <p:cNvPr id="8" name="图片 7" descr="图表&#10;&#10;低可信度描述已自动生成">
              <a:extLst>
                <a:ext uri="{FF2B5EF4-FFF2-40B4-BE49-F238E27FC236}">
                  <a16:creationId xmlns:a16="http://schemas.microsoft.com/office/drawing/2014/main" id="{DD1225D2-6A77-010E-10FB-DB8647EBB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2928" y="3746500"/>
              <a:ext cx="6849071" cy="3746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5846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62B2955D-71E6-EE04-FDE9-65C8E4751791}"/>
              </a:ext>
            </a:extLst>
          </p:cNvPr>
          <p:cNvSpPr/>
          <p:nvPr/>
        </p:nvSpPr>
        <p:spPr>
          <a:xfrm>
            <a:off x="4552448" y="2637096"/>
            <a:ext cx="3087104" cy="972457"/>
          </a:xfrm>
          <a:prstGeom prst="roundRect">
            <a:avLst>
              <a:gd name="adj" fmla="val 0"/>
            </a:avLst>
          </a:prstGeom>
          <a:solidFill>
            <a:srgbClr val="F2F2F2">
              <a:alpha val="50196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818CD12-3C4C-41D6-ACA7-A83E2722D7FC}"/>
              </a:ext>
            </a:extLst>
          </p:cNvPr>
          <p:cNvSpPr/>
          <p:nvPr/>
        </p:nvSpPr>
        <p:spPr>
          <a:xfrm>
            <a:off x="909407" y="2647048"/>
            <a:ext cx="3087104" cy="972457"/>
          </a:xfrm>
          <a:prstGeom prst="roundRect">
            <a:avLst>
              <a:gd name="adj" fmla="val 0"/>
            </a:avLst>
          </a:prstGeom>
          <a:solidFill>
            <a:srgbClr val="F2F2F2">
              <a:alpha val="50196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93E830F-CDA8-3C2F-2992-7611B7EE0396}"/>
              </a:ext>
            </a:extLst>
          </p:cNvPr>
          <p:cNvSpPr txBox="1"/>
          <p:nvPr/>
        </p:nvSpPr>
        <p:spPr>
          <a:xfrm>
            <a:off x="846267" y="410418"/>
            <a:ext cx="10499466" cy="1978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服务</a:t>
            </a:r>
            <a:r>
              <a:rPr lang="en-US" altLang="zh-CN" sz="4400" b="1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50,000+</a:t>
            </a:r>
            <a:r>
              <a:rPr lang="zh-CN" altLang="en-US" sz="4400" b="1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政企客户</a:t>
            </a:r>
            <a:endParaRPr lang="zh-CN" altLang="en-US" sz="4400" b="1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HarmonyOS Sans SC" panose="00000500000000000000" pitchFamily="2" charset="-122"/>
                <a:ea typeface="HarmonyOS Sans SC" panose="00000500000000000000" pitchFamily="2" charset="-122"/>
                <a:sym typeface="HarmonyOS Sans SC" panose="00000500000000000000" pitchFamily="2" charset="-122"/>
              </a:rPr>
              <a:t>为企业提供高效、稳定、安全可靠的数字化办公利器，科学助力项目管理，为企业数字化转型注入效能。</a:t>
            </a:r>
            <a:endParaRPr lang="en-US" altLang="zh-CN" sz="2000" b="0" i="0" dirty="0">
              <a:effectLst/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pic>
        <p:nvPicPr>
          <p:cNvPr id="8" name="图片 7" descr="图形用户界面&#10;&#10;低可信度描述已自动生成">
            <a:extLst>
              <a:ext uri="{FF2B5EF4-FFF2-40B4-BE49-F238E27FC236}">
                <a16:creationId xmlns:a16="http://schemas.microsoft.com/office/drawing/2014/main" id="{D4617EFF-B779-EB5D-4111-0B211486C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275" y="5232186"/>
            <a:ext cx="656032" cy="216423"/>
          </a:xfrm>
          <a:prstGeom prst="rect">
            <a:avLst/>
          </a:prstGeom>
        </p:spPr>
      </p:pic>
      <p:pic>
        <p:nvPicPr>
          <p:cNvPr id="10" name="图片 9" descr="形状&#10;&#10;中度可信度描述已自动生成">
            <a:extLst>
              <a:ext uri="{FF2B5EF4-FFF2-40B4-BE49-F238E27FC236}">
                <a16:creationId xmlns:a16="http://schemas.microsoft.com/office/drawing/2014/main" id="{6DC21C74-0E1F-90CE-5323-9A10B4B84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595" y="5228804"/>
            <a:ext cx="1109168" cy="22318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8552254-F3DE-BCB6-6C38-267332B5F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515" y="5301811"/>
            <a:ext cx="2116888" cy="216423"/>
          </a:xfrm>
          <a:prstGeom prst="rect">
            <a:avLst/>
          </a:prstGeom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E2AF00BB-6C74-42F0-1454-662C3AF27D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7" b="30167"/>
          <a:stretch/>
        </p:blipFill>
        <p:spPr bwMode="auto">
          <a:xfrm>
            <a:off x="1511302" y="2898723"/>
            <a:ext cx="1883315" cy="46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6897597-58A8-4631-33BF-9E03BB44B599}"/>
              </a:ext>
            </a:extLst>
          </p:cNvPr>
          <p:cNvSpPr/>
          <p:nvPr/>
        </p:nvSpPr>
        <p:spPr>
          <a:xfrm>
            <a:off x="8258629" y="2637094"/>
            <a:ext cx="3087104" cy="972457"/>
          </a:xfrm>
          <a:prstGeom prst="roundRect">
            <a:avLst>
              <a:gd name="adj" fmla="val 0"/>
            </a:avLst>
          </a:prstGeom>
          <a:solidFill>
            <a:srgbClr val="F2F2F2">
              <a:alpha val="50196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200" name="Picture 8">
            <a:extLst>
              <a:ext uri="{FF2B5EF4-FFF2-40B4-BE49-F238E27FC236}">
                <a16:creationId xmlns:a16="http://schemas.microsoft.com/office/drawing/2014/main" id="{22231A28-8B1E-AD49-0FCF-44572185B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04" y="2794740"/>
            <a:ext cx="1838965" cy="67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9E01EFAB-4D2D-0FD7-53EF-F9559E5FC03A}"/>
              </a:ext>
            </a:extLst>
          </p:cNvPr>
          <p:cNvSpPr/>
          <p:nvPr/>
        </p:nvSpPr>
        <p:spPr>
          <a:xfrm>
            <a:off x="4552448" y="3721660"/>
            <a:ext cx="3087104" cy="972457"/>
          </a:xfrm>
          <a:prstGeom prst="roundRect">
            <a:avLst>
              <a:gd name="adj" fmla="val 0"/>
            </a:avLst>
          </a:prstGeom>
          <a:solidFill>
            <a:srgbClr val="F2F2F2">
              <a:alpha val="50196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1C93A279-5A6B-1252-F3EE-44120E8716B9}"/>
              </a:ext>
            </a:extLst>
          </p:cNvPr>
          <p:cNvSpPr/>
          <p:nvPr/>
        </p:nvSpPr>
        <p:spPr>
          <a:xfrm>
            <a:off x="909407" y="3731612"/>
            <a:ext cx="3087104" cy="972457"/>
          </a:xfrm>
          <a:prstGeom prst="roundRect">
            <a:avLst>
              <a:gd name="adj" fmla="val 0"/>
            </a:avLst>
          </a:prstGeom>
          <a:solidFill>
            <a:srgbClr val="F2F2F2">
              <a:alpha val="50196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1C6CDE75-3EDE-938B-BA9F-4D06599D1CCA}"/>
              </a:ext>
            </a:extLst>
          </p:cNvPr>
          <p:cNvSpPr/>
          <p:nvPr/>
        </p:nvSpPr>
        <p:spPr>
          <a:xfrm>
            <a:off x="8258629" y="3721658"/>
            <a:ext cx="3087104" cy="972457"/>
          </a:xfrm>
          <a:prstGeom prst="roundRect">
            <a:avLst>
              <a:gd name="adj" fmla="val 0"/>
            </a:avLst>
          </a:prstGeom>
          <a:solidFill>
            <a:srgbClr val="F2F2F2">
              <a:alpha val="50196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202" name="Picture 10">
            <a:extLst>
              <a:ext uri="{FF2B5EF4-FFF2-40B4-BE49-F238E27FC236}">
                <a16:creationId xmlns:a16="http://schemas.microsoft.com/office/drawing/2014/main" id="{F43FCE41-1072-68AD-1D20-72194F359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033" y="3814263"/>
            <a:ext cx="2174295" cy="78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>
            <a:extLst>
              <a:ext uri="{FF2B5EF4-FFF2-40B4-BE49-F238E27FC236}">
                <a16:creationId xmlns:a16="http://schemas.microsoft.com/office/drawing/2014/main" id="{1F25C872-3C18-879E-9A48-18FC5B181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21" b="36916"/>
          <a:stretch/>
        </p:blipFill>
        <p:spPr bwMode="auto">
          <a:xfrm>
            <a:off x="1337672" y="4030725"/>
            <a:ext cx="2230575" cy="37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>
            <a:extLst>
              <a:ext uri="{FF2B5EF4-FFF2-40B4-BE49-F238E27FC236}">
                <a16:creationId xmlns:a16="http://schemas.microsoft.com/office/drawing/2014/main" id="{50856D66-0BAF-518E-FA36-F6E66D3D75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1" t="30678" r="9359" b="32553"/>
          <a:stretch/>
        </p:blipFill>
        <p:spPr bwMode="auto">
          <a:xfrm>
            <a:off x="5010541" y="2781029"/>
            <a:ext cx="2079500" cy="6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270FC8D9-2E3B-C2A1-3D3C-5046D9226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371" y="3862374"/>
            <a:ext cx="1767840" cy="69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7A973DD1-7B96-C59D-6FCC-E1E5F0FF5E6F}"/>
              </a:ext>
            </a:extLst>
          </p:cNvPr>
          <p:cNvSpPr txBox="1"/>
          <p:nvPr/>
        </p:nvSpPr>
        <p:spPr>
          <a:xfrm>
            <a:off x="943931" y="5795509"/>
            <a:ext cx="3018057" cy="54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b="0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通过该软件，您可以在一个工作流程中轻松设置任务、衡量进度、跟踪资源和估算预算。</a:t>
            </a:r>
            <a:endParaRPr lang="zh-CN" altLang="en-US" sz="1050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C1E788A-82B1-036E-01A5-205B2DC39986}"/>
              </a:ext>
            </a:extLst>
          </p:cNvPr>
          <p:cNvSpPr txBox="1"/>
          <p:nvPr/>
        </p:nvSpPr>
        <p:spPr>
          <a:xfrm>
            <a:off x="4588036" y="5795509"/>
            <a:ext cx="3018057" cy="54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b="0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设置项目只需几分钟，它具有直观的界面，可以用基本方式布置任务或分配任意数量的变量。</a:t>
            </a:r>
            <a:endParaRPr lang="zh-CN" altLang="en-US" sz="1050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6308B1C-A8D6-A98A-9FFE-52218B238DD7}"/>
              </a:ext>
            </a:extLst>
          </p:cNvPr>
          <p:cNvSpPr txBox="1"/>
          <p:nvPr/>
        </p:nvSpPr>
        <p:spPr>
          <a:xfrm>
            <a:off x="8293151" y="5795509"/>
            <a:ext cx="3018057" cy="54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亿图项目管理</a:t>
            </a:r>
            <a:r>
              <a:rPr lang="zh-CN" altLang="en-US" sz="1050" b="0" i="0" dirty="0"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可以让您友好地创建甘特图。帮助监督项目的各个方面，并积极跟踪进度。</a:t>
            </a:r>
            <a:endParaRPr lang="zh-CN" altLang="en-US" sz="1050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979ED4C-A6AF-0262-337C-1F470C545578}"/>
              </a:ext>
            </a:extLst>
          </p:cNvPr>
          <p:cNvGrpSpPr/>
          <p:nvPr/>
        </p:nvGrpSpPr>
        <p:grpSpPr>
          <a:xfrm>
            <a:off x="588383" y="5798487"/>
            <a:ext cx="3464412" cy="543490"/>
            <a:chOff x="588383" y="5852402"/>
            <a:chExt cx="3464412" cy="54349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BA5931C3-AAE6-7516-876D-A37AA3F8C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8383" y="5852402"/>
              <a:ext cx="355548" cy="247948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C0EA7E76-4517-0411-E307-BD10595F6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86133" y="6190048"/>
              <a:ext cx="266662" cy="205844"/>
            </a:xfrm>
            <a:prstGeom prst="rect">
              <a:avLst/>
            </a:prstGeom>
          </p:spPr>
        </p:pic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68E3452-AFFB-5965-FBB2-3EB8502DEF75}"/>
              </a:ext>
            </a:extLst>
          </p:cNvPr>
          <p:cNvGrpSpPr/>
          <p:nvPr/>
        </p:nvGrpSpPr>
        <p:grpSpPr>
          <a:xfrm>
            <a:off x="4317536" y="5798487"/>
            <a:ext cx="3464412" cy="543490"/>
            <a:chOff x="588383" y="5852402"/>
            <a:chExt cx="3464412" cy="543490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E85316DC-59A6-F848-93B5-F1E945E2C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8383" y="5852402"/>
              <a:ext cx="355548" cy="247948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1EAD5D19-4626-F4FA-7391-C3E880CB3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86133" y="6190048"/>
              <a:ext cx="266662" cy="205844"/>
            </a:xfrm>
            <a:prstGeom prst="rect">
              <a:avLst/>
            </a:prstGeom>
          </p:spPr>
        </p:pic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869A3E5-2CEC-AE5C-6435-743169312A41}"/>
              </a:ext>
            </a:extLst>
          </p:cNvPr>
          <p:cNvGrpSpPr/>
          <p:nvPr/>
        </p:nvGrpSpPr>
        <p:grpSpPr>
          <a:xfrm>
            <a:off x="8006880" y="5798487"/>
            <a:ext cx="3464412" cy="543490"/>
            <a:chOff x="588383" y="5852402"/>
            <a:chExt cx="3464412" cy="543490"/>
          </a:xfrm>
        </p:grpSpPr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43F6B678-1101-C9F7-A4B5-EE6EBE4DE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8383" y="5852402"/>
              <a:ext cx="355548" cy="247948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C1F5F5B-094C-5D8D-1279-FA1CD5740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86133" y="6190048"/>
              <a:ext cx="266662" cy="2058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6383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9048CE21-4A4D-C1E7-3A9C-AE57BCF65F76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71000">
                <a:srgbClr val="FCAC11"/>
              </a:gs>
              <a:gs pos="0">
                <a:srgbClr val="FCAC11"/>
              </a:gs>
              <a:gs pos="50000">
                <a:srgbClr val="F3C139"/>
              </a:gs>
              <a:gs pos="100000">
                <a:srgbClr val="FCAC1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HarmonyOS Sans SC" panose="00000500000000000000" pitchFamily="2" charset="-122"/>
              <a:ea typeface="HarmonyOS Sans SC" panose="00000500000000000000" pitchFamily="2" charset="-122"/>
              <a:sym typeface="HarmonyOS Sans SC" panose="00000500000000000000" pitchFamily="2" charset="-122"/>
            </a:endParaRPr>
          </a:p>
        </p:txBody>
      </p:sp>
      <p:pic>
        <p:nvPicPr>
          <p:cNvPr id="6146" name="Picture 2" descr="底部背景 1">
            <a:extLst>
              <a:ext uri="{FF2B5EF4-FFF2-40B4-BE49-F238E27FC236}">
                <a16:creationId xmlns:a16="http://schemas.microsoft.com/office/drawing/2014/main" id="{27B506FE-CD35-9FA7-8C3D-604C82114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300" y="0"/>
            <a:ext cx="11834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 descr="卡通画&#10;&#10;中度可信度描述已自动生成">
            <a:extLst>
              <a:ext uri="{FF2B5EF4-FFF2-40B4-BE49-F238E27FC236}">
                <a16:creationId xmlns:a16="http://schemas.microsoft.com/office/drawing/2014/main" id="{03323A1A-0A95-1004-B5B4-E97D2218B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080001"/>
            <a:ext cx="3705534" cy="5456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C29321B-146C-1E40-325C-9B930ED4D21F}"/>
              </a:ext>
            </a:extLst>
          </p:cNvPr>
          <p:cNvSpPr txBox="1"/>
          <p:nvPr/>
        </p:nvSpPr>
        <p:spPr>
          <a:xfrm>
            <a:off x="5987143" y="1796534"/>
            <a:ext cx="6487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bg1"/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快捷创建甘特图，即刻开启你的项目管理！</a:t>
            </a:r>
            <a:endParaRPr lang="zh-CN" altLang="en-US" sz="2000" dirty="0">
              <a:solidFill>
                <a:schemeClr val="bg1"/>
              </a:solidFill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81387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73985;#40336;#165997;#404310;#399169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67946;"/>
  <p:tag name="ISLIDE.VECTOR" val="#263157;"/>
  <p:tag name="ISLIDE.ICON" val="#393946;#153631;#44937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12117;#67846;#68299;#398817;#17092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73163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954</Words>
  <Application>Microsoft Office PowerPoint</Application>
  <PresentationFormat>宽屏</PresentationFormat>
  <Paragraphs>199</Paragraphs>
  <Slides>12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Leo邹林飞</dc:creator>
  <cp:lastModifiedBy>Leo邹林飞</cp:lastModifiedBy>
  <cp:revision>8</cp:revision>
  <dcterms:created xsi:type="dcterms:W3CDTF">2022-06-10T06:52:54Z</dcterms:created>
  <dcterms:modified xsi:type="dcterms:W3CDTF">2022-08-16T07:39:11Z</dcterms:modified>
</cp:coreProperties>
</file>